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393" r:id="rId2"/>
    <p:sldId id="421" r:id="rId3"/>
    <p:sldId id="417" r:id="rId4"/>
    <p:sldId id="423" r:id="rId5"/>
    <p:sldId id="401" r:id="rId6"/>
    <p:sldId id="411" r:id="rId7"/>
    <p:sldId id="412" r:id="rId8"/>
    <p:sldId id="413" r:id="rId9"/>
    <p:sldId id="418" r:id="rId10"/>
    <p:sldId id="420" r:id="rId11"/>
    <p:sldId id="422" r:id="rId12"/>
    <p:sldId id="392" r:id="rId1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FEAF"/>
    <a:srgbClr val="FFFFFF"/>
    <a:srgbClr val="0000CB"/>
    <a:srgbClr val="003399"/>
    <a:srgbClr val="000066"/>
    <a:srgbClr val="000000"/>
    <a:srgbClr val="A5AEB5"/>
    <a:srgbClr val="9DF8F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206" autoAdjust="0"/>
  </p:normalViewPr>
  <p:slideViewPr>
    <p:cSldViewPr>
      <p:cViewPr varScale="1">
        <p:scale>
          <a:sx n="99" d="100"/>
          <a:sy n="99" d="100"/>
        </p:scale>
        <p:origin x="108" y="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544"/>
    </p:cViewPr>
  </p:sorterViewPr>
  <p:notesViewPr>
    <p:cSldViewPr>
      <p:cViewPr varScale="1">
        <p:scale>
          <a:sx n="55" d="100"/>
          <a:sy n="5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br-serv-dom\Data\team-nb\6-Members\Enregistrements%20en%20cours\Graphes%20pr%20Pr&#233;sentations\TEAM-NB-Evolution-Membres-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br-serv-dom\Data\team-nb\6-Members\Enregistrements%20en%20cours\Graphes%20pr%20Pr&#233;sentations\Nando-Designation-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72929482108807E-2"/>
          <c:y val="8.8326002212962731E-2"/>
          <c:w val="0.97770450733450165"/>
          <c:h val="0.8351384885553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'Evol-Membres'!$A$38</c:f>
              <c:strCache>
                <c:ptCount val="1"/>
                <c:pt idx="0">
                  <c:v>Members </c:v>
                </c:pt>
              </c:strCache>
            </c:strRef>
          </c:tx>
          <c:spPr>
            <a:solidFill>
              <a:srgbClr val="0000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C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'Evol-Membres'!$B$37:$Z$37</c:f>
              <c:strCache>
                <c:ptCount val="25"/>
                <c:pt idx="0">
                  <c:v>2001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2025</c:v>
                </c:pt>
              </c:strCache>
            </c:strRef>
          </c:cat>
          <c:val>
            <c:numRef>
              <c:f>'Evol-Membres'!$B$38:$Z$38</c:f>
              <c:numCache>
                <c:formatCode>General</c:formatCode>
                <c:ptCount val="25"/>
                <c:pt idx="0">
                  <c:v>19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31</c:v>
                </c:pt>
                <c:pt idx="10">
                  <c:v>32</c:v>
                </c:pt>
                <c:pt idx="11">
                  <c:v>35</c:v>
                </c:pt>
                <c:pt idx="12">
                  <c:v>29</c:v>
                </c:pt>
                <c:pt idx="13">
                  <c:v>26</c:v>
                </c:pt>
                <c:pt idx="14">
                  <c:v>25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31</c:v>
                </c:pt>
                <c:pt idx="22">
                  <c:v>42</c:v>
                </c:pt>
                <c:pt idx="23">
                  <c:v>44</c:v>
                </c:pt>
                <c:pt idx="2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C-45CD-9D46-F8D3A7E37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72312"/>
        <c:axId val="199072704"/>
      </c:barChart>
      <c:catAx>
        <c:axId val="19907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9072704"/>
        <c:crosses val="autoZero"/>
        <c:auto val="1"/>
        <c:lblAlgn val="ctr"/>
        <c:lblOffset val="100"/>
        <c:noMultiLvlLbl val="0"/>
      </c:catAx>
      <c:valAx>
        <c:axId val="19907270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99072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sng" baseline="0">
                <a:solidFill>
                  <a:srgbClr val="000099"/>
                </a:solidFill>
                <a:effectLst/>
              </a:rPr>
              <a:t>Nando Designation </a:t>
            </a:r>
            <a:endParaRPr lang="en-GB">
              <a:solidFill>
                <a:srgbClr val="000099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5.5555555555555558E-3"/>
          <c:y val="0.15266221930592008"/>
          <c:w val="0.99444444444444446"/>
          <c:h val="0.75521676412432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'Reg designation'!$A$7</c:f>
              <c:strCache>
                <c:ptCount val="1"/>
                <c:pt idx="0">
                  <c:v>Team-NB Members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0-46E0-8EAD-503D4610E54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30-46E0-8EAD-503D4610E5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Team-NB</a:t>
                    </a:r>
                    <a:r>
                      <a:rPr lang="en-US" baseline="0"/>
                      <a:t> </a:t>
                    </a:r>
                  </a:p>
                  <a:p>
                    <a:fld id="{FAB9DE55-0EFF-4912-8772-5588FCD37593}" type="VALUE">
                      <a:rPr lang="en-US"/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30-46E0-8EAD-503D4610E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 designation'!$B$6:$C$6</c:f>
              <c:strCache>
                <c:ptCount val="2"/>
                <c:pt idx="0">
                  <c:v>MDR designation</c:v>
                </c:pt>
                <c:pt idx="1">
                  <c:v>IVDR designation </c:v>
                </c:pt>
              </c:strCache>
            </c:strRef>
          </c:cat>
          <c:val>
            <c:numRef>
              <c:f>'Reg designation'!$B$7:$C$7</c:f>
              <c:numCache>
                <c:formatCode>General</c:formatCode>
                <c:ptCount val="2"/>
                <c:pt idx="0">
                  <c:v>38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30-46E0-8EAD-503D4610E541}"/>
            </c:ext>
          </c:extLst>
        </c:ser>
        <c:ser>
          <c:idx val="1"/>
          <c:order val="1"/>
          <c:tx>
            <c:strRef>
              <c:f>'Reg designation'!$A$8</c:f>
              <c:strCache>
                <c:ptCount val="1"/>
                <c:pt idx="0">
                  <c:v>Non-Members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30-46E0-8EAD-503D4610E541}"/>
              </c:ext>
            </c:extLst>
          </c:dPt>
          <c:dLbls>
            <c:dLbl>
              <c:idx val="1"/>
              <c:layout>
                <c:manualLayout>
                  <c:x val="-1.4436795568198569E-3"/>
                  <c:y val="-6.1698237165483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425933962979036"/>
                      <c:h val="0.14337962962962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630-46E0-8EAD-503D4610E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 designation'!$B$6:$C$6</c:f>
              <c:strCache>
                <c:ptCount val="2"/>
                <c:pt idx="0">
                  <c:v>MDR designation</c:v>
                </c:pt>
                <c:pt idx="1">
                  <c:v>IVDR designation </c:v>
                </c:pt>
              </c:strCache>
            </c:strRef>
          </c:cat>
          <c:val>
            <c:numRef>
              <c:f>'Reg designation'!$B$8:$C$8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30-46E0-8EAD-503D4610E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44550927"/>
        <c:axId val="944552175"/>
      </c:barChart>
      <c:catAx>
        <c:axId val="944550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552175"/>
        <c:crosses val="autoZero"/>
        <c:auto val="1"/>
        <c:lblAlgn val="ctr"/>
        <c:lblOffset val="100"/>
        <c:noMultiLvlLbl val="0"/>
      </c:catAx>
      <c:valAx>
        <c:axId val="9445521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4455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99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0.40611</cdr:x>
      <cdr:y>0.12727</cdr:y>
    </cdr:from>
    <cdr:to>
      <cdr:x>0.67124</cdr:x>
      <cdr:y>0.29983</cdr:y>
    </cdr:to>
    <cdr:sp macro="" textlink="">
      <cdr:nvSpPr>
        <cdr:cNvPr id="5" name="Bulle narrative : ronde 4">
          <a:extLst xmlns:a="http://schemas.openxmlformats.org/drawingml/2006/main">
            <a:ext uri="{FF2B5EF4-FFF2-40B4-BE49-F238E27FC236}">
              <a16:creationId xmlns:a16="http://schemas.microsoft.com/office/drawing/2014/main" id="{0F7BF987-0E72-11F6-F987-3B3AF41EE447}"/>
            </a:ext>
          </a:extLst>
        </cdr:cNvPr>
        <cdr:cNvSpPr/>
      </cdr:nvSpPr>
      <cdr:spPr>
        <a:xfrm xmlns:a="http://schemas.openxmlformats.org/drawingml/2006/main">
          <a:off x="3020258" y="504056"/>
          <a:ext cx="1971789" cy="683413"/>
        </a:xfrm>
        <a:prstGeom xmlns:a="http://schemas.openxmlformats.org/drawingml/2006/main" prst="wedgeEllipseCallout">
          <a:avLst>
            <a:gd name="adj1" fmla="val -22902"/>
            <a:gd name="adj2" fmla="val 86694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fr-BE" sz="1200" kern="1200">
              <a:solidFill>
                <a:srgbClr val="FF0000"/>
              </a:solidFill>
            </a:rPr>
            <a:t>Code of Conduct</a:t>
          </a:r>
        </a:p>
        <a:p xmlns:a="http://schemas.openxmlformats.org/drawingml/2006/main">
          <a:pPr algn="ctr"/>
          <a:r>
            <a:rPr lang="fr-BE" sz="1200" kern="1200">
              <a:solidFill>
                <a:srgbClr val="FF0000"/>
              </a:solidFill>
            </a:rPr>
            <a:t>mandatory</a:t>
          </a:r>
          <a:endParaRPr lang="fr-BE" sz="1050" kern="12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0.48221</cdr:x>
      <cdr:y>0.18864</cdr:y>
    </cdr:from>
    <cdr:to>
      <cdr:x>0.61886</cdr:x>
      <cdr:y>0.42615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id="{73EBD160-264B-A857-91ED-001EE1DAE73D}"/>
            </a:ext>
          </a:extLst>
        </cdr:cNvPr>
        <cdr:cNvSpPr txBox="1"/>
      </cdr:nvSpPr>
      <cdr:spPr>
        <a:xfrm xmlns:a="http://schemas.openxmlformats.org/drawingml/2006/main">
          <a:off x="3226593" y="7262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 kern="1200"/>
        </a:p>
      </cdr:txBody>
    </cdr:sp>
  </cdr:relSizeAnchor>
  <cdr:relSizeAnchor xmlns:cdr="http://schemas.openxmlformats.org/drawingml/2006/chartDrawing">
    <cdr:from>
      <cdr:x>0.7847</cdr:x>
      <cdr:y>0.00484</cdr:y>
    </cdr:from>
    <cdr:to>
      <cdr:x>0.98268</cdr:x>
      <cdr:y>0.16159</cdr:y>
    </cdr:to>
    <cdr:sp macro="" textlink="">
      <cdr:nvSpPr>
        <cdr:cNvPr id="7" name="Bulle narrative : ronde 6">
          <a:extLst xmlns:a="http://schemas.openxmlformats.org/drawingml/2006/main">
            <a:ext uri="{FF2B5EF4-FFF2-40B4-BE49-F238E27FC236}">
              <a16:creationId xmlns:a16="http://schemas.microsoft.com/office/drawing/2014/main" id="{E85C1F5E-ACA2-C489-DFA4-2B2620CC93A3}"/>
            </a:ext>
          </a:extLst>
        </cdr:cNvPr>
        <cdr:cNvSpPr/>
      </cdr:nvSpPr>
      <cdr:spPr>
        <a:xfrm xmlns:a="http://schemas.openxmlformats.org/drawingml/2006/main">
          <a:off x="5250655" y="19631"/>
          <a:ext cx="1324769" cy="635214"/>
        </a:xfrm>
        <a:prstGeom xmlns:a="http://schemas.openxmlformats.org/drawingml/2006/main" prst="wedgeEllipseCallout">
          <a:avLst>
            <a:gd name="adj1" fmla="val 35029"/>
            <a:gd name="adj2" fmla="val 67339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200" kern="1200">
              <a:solidFill>
                <a:srgbClr val="FF0000"/>
              </a:solidFill>
            </a:rPr>
            <a:t>CoC update</a:t>
          </a:r>
        </a:p>
        <a:p xmlns:a="http://schemas.openxmlformats.org/drawingml/2006/main">
          <a:pPr algn="ctr"/>
          <a:r>
            <a:rPr lang="fr-BE" sz="1200" kern="1200">
              <a:solidFill>
                <a:srgbClr val="FF0000"/>
              </a:solidFill>
            </a:rPr>
            <a:t>version 5</a:t>
          </a:r>
          <a:endParaRPr lang="fr-BE" sz="1050" kern="120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EFAA-7BD6-4282-9A18-89F9504BC4BC}" type="datetimeFigureOut">
              <a:rPr lang="fr-BE" smtClean="0"/>
              <a:t>18-01-25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/>
              <a:t>MDCG-September 24th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</p:spTree>
    <p:extLst>
      <p:ext uri="{BB962C8B-B14F-4D97-AF65-F5344CB8AC3E}">
        <p14:creationId xmlns:p14="http://schemas.microsoft.com/office/powerpoint/2010/main" val="394997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9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MDCG-September 24th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6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993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2000">
                <a:srgbClr val="E7F0F9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8" y="1196753"/>
            <a:ext cx="11040533" cy="511197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v"/>
              <a:defRPr sz="2800" b="1" u="none" baseline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defRPr>
            </a:lvl1pPr>
            <a:lvl2pPr marL="742950" indent="-285750">
              <a:buClr>
                <a:srgbClr val="0070C0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070C0"/>
              </a:buClr>
              <a:buFont typeface="Calibri" panose="020F0502020204030204" pitchFamily="34" charset="0"/>
              <a:buChar char="●"/>
              <a:defRPr sz="2000" b="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431925" indent="-171450">
              <a:buClr>
                <a:srgbClr val="0070C0"/>
              </a:buClr>
              <a:buFont typeface="Courier New" pitchFamily="49" charset="0"/>
              <a:buChar char="o"/>
              <a:tabLst>
                <a:tab pos="1431925" algn="l"/>
              </a:tabLst>
              <a:defRPr sz="1600" b="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>
              <a:buClr>
                <a:srgbClr val="FF46E6"/>
              </a:buCl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fr-FR" dirty="0"/>
              <a:t>(28) Titre</a:t>
            </a:r>
          </a:p>
          <a:p>
            <a:pPr lvl="1"/>
            <a:r>
              <a:rPr lang="fr-FR" dirty="0"/>
              <a:t>(24) Sous-titre 1</a:t>
            </a:r>
          </a:p>
          <a:p>
            <a:pPr lvl="2"/>
            <a:r>
              <a:rPr lang="fr-FR" dirty="0"/>
              <a:t>(20) Sous-titre 2</a:t>
            </a:r>
          </a:p>
          <a:p>
            <a:pPr lvl="3"/>
            <a:r>
              <a:rPr lang="fr-FR" dirty="0"/>
              <a:t>(16) Sous-titre 3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67792" y="188640"/>
            <a:ext cx="9984165" cy="864096"/>
          </a:xfrm>
          <a:prstGeom prst="rect">
            <a:avLst/>
          </a:prstGeom>
        </p:spPr>
        <p:txBody>
          <a:bodyPr/>
          <a:lstStyle>
            <a:lvl1pPr algn="ctr">
              <a:defRPr lang="fr-FR" sz="3600" b="1" u="sng" kern="0" smtClean="0">
                <a:solidFill>
                  <a:srgbClr val="000099"/>
                </a:solidFill>
                <a:effectLst/>
                <a:uFill>
                  <a:solidFill>
                    <a:srgbClr val="FFFF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Cliquez pour ajouter un titre</a:t>
            </a:r>
            <a:endParaRPr lang="fr-BE" dirty="0"/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87401BE3-6562-E5F3-5447-6AA94656F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22" y="17918"/>
            <a:ext cx="1114112" cy="10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3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0670-ACA7-4564-91C0-121805798B89}" type="datetimeFigureOut">
              <a:rPr lang="fr-BE" smtClean="0"/>
              <a:t>18-01-25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8D77CE-5EF7-5788-0821-F50F904A6E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6511862"/>
            <a:ext cx="12192000" cy="3461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rgbClr val="0000C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99"/>
                </a:solidFill>
                <a:latin typeface="+mn-lt"/>
              </a:rPr>
              <a:t>Copyright </a:t>
            </a:r>
            <a:r>
              <a:rPr lang="fr-BE" b="1" i="0" dirty="0">
                <a:solidFill>
                  <a:srgbClr val="000099"/>
                </a:solidFill>
                <a:effectLst/>
                <a:latin typeface="Poppins" panose="020B0502040204020203" pitchFamily="2" charset="0"/>
              </a:rPr>
              <a:t>© </a:t>
            </a:r>
            <a:r>
              <a:rPr lang="fr-BE" b="0" i="0" dirty="0">
                <a:solidFill>
                  <a:srgbClr val="000099"/>
                </a:solidFill>
                <a:effectLst/>
                <a:latin typeface="+mn-lt"/>
              </a:rPr>
              <a:t>Team-NB</a:t>
            </a:r>
            <a:r>
              <a:rPr lang="fr-BE" b="1" i="0" dirty="0">
                <a:solidFill>
                  <a:srgbClr val="000099"/>
                </a:solidFill>
                <a:effectLst/>
                <a:latin typeface="Poppins" panose="020B0502040204020203" pitchFamily="2" charset="0"/>
              </a:rPr>
              <a:t> 			                           	</a:t>
            </a:r>
            <a:r>
              <a:rPr lang="fr-FR" dirty="0">
                <a:solidFill>
                  <a:srgbClr val="000099"/>
                </a:solidFill>
                <a:latin typeface="+mn-lt"/>
              </a:rPr>
              <a:t>Team-NB</a:t>
            </a:r>
            <a:r>
              <a:rPr lang="fr-FR" baseline="0" dirty="0">
                <a:solidFill>
                  <a:srgbClr val="000099"/>
                </a:solidFill>
                <a:latin typeface="+mn-lt"/>
              </a:rPr>
              <a:t> Web </a:t>
            </a:r>
            <a:r>
              <a:rPr lang="fr-FR" baseline="0" dirty="0" err="1">
                <a:solidFill>
                  <a:srgbClr val="000099"/>
                </a:solidFill>
                <a:latin typeface="+mn-lt"/>
              </a:rPr>
              <a:t>Presentation</a:t>
            </a:r>
            <a:r>
              <a:rPr lang="fr-FR" baseline="0" dirty="0">
                <a:solidFill>
                  <a:srgbClr val="000099"/>
                </a:solidFill>
                <a:latin typeface="+mn-lt"/>
              </a:rPr>
              <a:t> 2025</a:t>
            </a:r>
            <a:endParaRPr lang="fr-FR" dirty="0">
              <a:solidFill>
                <a:srgbClr val="000099"/>
              </a:solidFill>
              <a:latin typeface="+mn-lt"/>
            </a:endParaRPr>
          </a:p>
          <a:p>
            <a:pPr algn="l">
              <a:defRPr/>
            </a:pP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67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team-nb.org/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jpeg"/><Relationship Id="rId34" Type="http://schemas.openxmlformats.org/officeDocument/2006/relationships/image" Target="../media/image5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jp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24" Type="http://schemas.openxmlformats.org/officeDocument/2006/relationships/image" Target="../media/image46.jpeg"/><Relationship Id="rId32" Type="http://schemas.openxmlformats.org/officeDocument/2006/relationships/image" Target="../media/image54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31" Type="http://schemas.openxmlformats.org/officeDocument/2006/relationships/image" Target="../media/image53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8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6"/>
          <p:cNvSpPr txBox="1">
            <a:spLocks/>
          </p:cNvSpPr>
          <p:nvPr/>
        </p:nvSpPr>
        <p:spPr bwMode="auto">
          <a:xfrm>
            <a:off x="0" y="6539246"/>
            <a:ext cx="12192000" cy="3461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baseline="0">
                <a:solidFill>
                  <a:srgbClr val="0000C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99"/>
                </a:solidFill>
                <a:latin typeface="+mn-lt"/>
              </a:rPr>
              <a:t>Copyright </a:t>
            </a:r>
            <a:r>
              <a:rPr lang="fr-BE" b="1" i="0" dirty="0">
                <a:solidFill>
                  <a:srgbClr val="000099"/>
                </a:solidFill>
                <a:effectLst/>
                <a:latin typeface="Poppins" panose="020B0502040204020203" pitchFamily="2" charset="0"/>
              </a:rPr>
              <a:t>© </a:t>
            </a:r>
            <a:r>
              <a:rPr lang="fr-BE" b="0" i="0" dirty="0">
                <a:solidFill>
                  <a:srgbClr val="000099"/>
                </a:solidFill>
                <a:effectLst/>
                <a:latin typeface="+mn-lt"/>
              </a:rPr>
              <a:t>Team-NB</a:t>
            </a:r>
            <a:r>
              <a:rPr lang="fr-BE" b="1" i="0" dirty="0">
                <a:solidFill>
                  <a:srgbClr val="000099"/>
                </a:solidFill>
                <a:effectLst/>
                <a:latin typeface="Poppins" panose="020B0502040204020203" pitchFamily="2" charset="0"/>
              </a:rPr>
              <a:t> 		                                                 	</a:t>
            </a:r>
            <a:r>
              <a:rPr lang="fr-FR" dirty="0">
                <a:solidFill>
                  <a:srgbClr val="000099"/>
                </a:solidFill>
                <a:latin typeface="+mn-lt"/>
              </a:rPr>
              <a:t>Team-NB</a:t>
            </a:r>
            <a:r>
              <a:rPr lang="fr-FR" baseline="0" dirty="0">
                <a:solidFill>
                  <a:srgbClr val="000099"/>
                </a:solidFill>
                <a:latin typeface="+mn-lt"/>
              </a:rPr>
              <a:t> Web </a:t>
            </a:r>
            <a:r>
              <a:rPr lang="fr-FR" baseline="0" dirty="0" err="1">
                <a:solidFill>
                  <a:srgbClr val="000099"/>
                </a:solidFill>
                <a:latin typeface="+mn-lt"/>
              </a:rPr>
              <a:t>Presentation</a:t>
            </a:r>
            <a:r>
              <a:rPr lang="fr-FR" baseline="0" dirty="0">
                <a:solidFill>
                  <a:srgbClr val="000099"/>
                </a:solidFill>
                <a:latin typeface="+mn-lt"/>
              </a:rPr>
              <a:t> 2025</a:t>
            </a:r>
            <a:endParaRPr lang="fr-FR" dirty="0">
              <a:solidFill>
                <a:srgbClr val="000099"/>
              </a:solidFill>
              <a:latin typeface="+mn-lt"/>
            </a:endParaRPr>
          </a:p>
          <a:p>
            <a:pPr algn="l">
              <a:defRPr/>
            </a:pPr>
            <a:endParaRPr lang="fr-FR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848" y="190384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77563" y="2494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</a:t>
            </a:r>
            <a:r>
              <a:rPr lang="en-US" sz="18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99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of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  <p:sp useBgFill="1">
        <p:nvSpPr>
          <p:cNvPr id="10" name="Rectangle 9"/>
          <p:cNvSpPr/>
          <p:nvPr/>
        </p:nvSpPr>
        <p:spPr>
          <a:xfrm>
            <a:off x="9192344" y="0"/>
            <a:ext cx="1475656" cy="980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8"/>
          <p:cNvSpPr txBox="1">
            <a:spLocks/>
          </p:cNvSpPr>
          <p:nvPr/>
        </p:nvSpPr>
        <p:spPr>
          <a:xfrm>
            <a:off x="2029591" y="3781308"/>
            <a:ext cx="7776864" cy="6558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40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Web Site - </a:t>
            </a:r>
            <a:r>
              <a:rPr lang="fr-FR" sz="4000" b="1" dirty="0" err="1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Presentation</a:t>
            </a:r>
            <a:endParaRPr lang="fr-FR" sz="4000" b="1" dirty="0">
              <a:solidFill>
                <a:srgbClr val="000099"/>
              </a:solidFill>
              <a:uFill>
                <a:solidFill>
                  <a:schemeClr val="accent5">
                    <a:lumMod val="50000"/>
                  </a:schemeClr>
                </a:solidFill>
              </a:u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4000" b="1" dirty="0">
                <a:solidFill>
                  <a:srgbClr val="000099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Calibri" panose="020F0502020204030204" pitchFamily="34" charset="0"/>
              </a:rPr>
              <a:t>2025</a:t>
            </a:r>
            <a:endParaRPr lang="fr-BE" sz="4000" b="1" dirty="0">
              <a:solidFill>
                <a:srgbClr val="000099"/>
              </a:solidFill>
              <a:uFill>
                <a:solidFill>
                  <a:schemeClr val="accent5">
                    <a:lumMod val="50000"/>
                  </a:schemeClr>
                </a:solidFill>
              </a:u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24419" y="1196753"/>
            <a:ext cx="6911741" cy="51119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Trainings for Manufacturers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Aims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review the MDR requirements related to technical documentation and share notified bodies insights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review the </a:t>
            </a:r>
            <a:r>
              <a:rPr lang="en-US" dirty="0" err="1"/>
              <a:t>Team-NB</a:t>
            </a:r>
            <a:r>
              <a:rPr lang="en-US" dirty="0"/>
              <a:t> technical documentation best practice document for MDR</a:t>
            </a: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Implementation of new regulations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D88B21-5060-3730-6B7A-EE207F31D4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168" y="1214553"/>
            <a:ext cx="2435846" cy="3489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C18188-684A-5E24-B7DD-A863BA1042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248" y="2924944"/>
            <a:ext cx="2461369" cy="348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68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66730"/>
              </p:ext>
            </p:extLst>
          </p:nvPr>
        </p:nvGraphicFramePr>
        <p:xfrm>
          <a:off x="397024" y="1565558"/>
          <a:ext cx="11459615" cy="242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3">
                  <a:extLst>
                    <a:ext uri="{9D8B030D-6E8A-4147-A177-3AD203B41FA5}">
                      <a16:colId xmlns:a16="http://schemas.microsoft.com/office/drawing/2014/main" val="1600206335"/>
                    </a:ext>
                  </a:extLst>
                </a:gridCol>
                <a:gridCol w="2291923">
                  <a:extLst>
                    <a:ext uri="{9D8B030D-6E8A-4147-A177-3AD203B41FA5}">
                      <a16:colId xmlns:a16="http://schemas.microsoft.com/office/drawing/2014/main" val="1749591348"/>
                    </a:ext>
                  </a:extLst>
                </a:gridCol>
                <a:gridCol w="2291923">
                  <a:extLst>
                    <a:ext uri="{9D8B030D-6E8A-4147-A177-3AD203B41FA5}">
                      <a16:colId xmlns:a16="http://schemas.microsoft.com/office/drawing/2014/main" val="3482813232"/>
                    </a:ext>
                  </a:extLst>
                </a:gridCol>
                <a:gridCol w="2291923">
                  <a:extLst>
                    <a:ext uri="{9D8B030D-6E8A-4147-A177-3AD203B41FA5}">
                      <a16:colId xmlns:a16="http://schemas.microsoft.com/office/drawing/2014/main" val="4204677898"/>
                    </a:ext>
                  </a:extLst>
                </a:gridCol>
                <a:gridCol w="2291923">
                  <a:extLst>
                    <a:ext uri="{9D8B030D-6E8A-4147-A177-3AD203B41FA5}">
                      <a16:colId xmlns:a16="http://schemas.microsoft.com/office/drawing/2014/main" val="3230533404"/>
                    </a:ext>
                  </a:extLst>
                </a:gridCol>
              </a:tblGrid>
              <a:tr h="6595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u="sng" kern="120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President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Alexey Shiryaev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b="1" u="sng" kern="120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Vice-</a:t>
                      </a:r>
                      <a:r>
                        <a:rPr lang="es-ES_tradnl" sz="1400" b="1" u="sng" kern="1200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President</a:t>
                      </a:r>
                      <a:endParaRPr lang="es-ES_tradnl" sz="1400" b="1" u="sng" kern="12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ES_tradnl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Suzanne Halliday 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u="sng" kern="120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Vice-</a:t>
                      </a:r>
                      <a:r>
                        <a:rPr lang="es-ES_tradnl" sz="1400" b="1" u="sng" kern="1200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President</a:t>
                      </a:r>
                      <a:endParaRPr lang="es-ES_tradnl" sz="1400" b="1" u="sng" kern="12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Sabina Hoekstra-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van den Bosch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kern="120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Treasurer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Gero Viola</a:t>
                      </a:r>
                      <a:r>
                        <a:rPr lang="es-ES_tradnl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kern="120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Secretary</a:t>
                      </a:r>
                    </a:p>
                    <a:p>
                      <a:pPr marL="0" algn="ctr" defTabSz="914400" rtl="0" eaLnBrk="1" latinLnBrk="0" hangingPunct="1"/>
                      <a:r>
                        <a:rPr lang="fr-BE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Béatrice Lys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04628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041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DNV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BSI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TÜV SÜD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TÜV </a:t>
                      </a:r>
                      <a:r>
                        <a:rPr lang="fr-FR" sz="1400" b="1" kern="1200" dirty="0" err="1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Rheinland</a:t>
                      </a:r>
                      <a:r>
                        <a:rPr lang="fr-FR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GMED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773168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38" y="2349000"/>
            <a:ext cx="9129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1720" y="4224197"/>
            <a:ext cx="3560025" cy="4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alibri" panose="020F0502020204030204" pitchFamily="34" charset="0"/>
              <a:buChar char="●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t" hangingPunct="1">
              <a:spcAft>
                <a:spcPts val="1200"/>
              </a:spcAft>
              <a:buClr>
                <a:srgbClr val="0070C0"/>
              </a:buClr>
              <a:defRPr/>
            </a:pPr>
            <a:r>
              <a:rPr lang="en-GB" sz="2400" kern="0" dirty="0">
                <a:uFill>
                  <a:solidFill>
                    <a:srgbClr val="FF0000"/>
                  </a:solidFill>
                </a:uFill>
              </a:rPr>
              <a:t>Management</a:t>
            </a:r>
            <a:r>
              <a:rPr lang="en-GB" sz="2400" kern="0" dirty="0"/>
              <a:t>:</a:t>
            </a:r>
            <a:endParaRPr lang="en-GB" sz="2000" b="1" kern="0" dirty="0">
              <a:solidFill>
                <a:srgbClr val="0000CB"/>
              </a:solidFill>
              <a:latin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233611" y="4500642"/>
            <a:ext cx="4641071" cy="101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alibri" panose="020F0502020204030204" pitchFamily="34" charset="0"/>
              <a:buChar char="●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t" hangingPunct="1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GB" sz="2400" kern="0" dirty="0">
                <a:uFill>
                  <a:solidFill>
                    <a:srgbClr val="FF0000"/>
                  </a:solidFill>
                </a:uFill>
              </a:rPr>
              <a:t>Web site</a:t>
            </a:r>
            <a:r>
              <a:rPr lang="en-GB" sz="2400" kern="0" dirty="0"/>
              <a:t>: </a:t>
            </a:r>
          </a:p>
          <a:p>
            <a:pPr marL="0" indent="0" eaLnBrk="1" fontAlgn="t" hangingPunct="1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en-GB" sz="2400" kern="0" dirty="0">
                <a:hlinkClick r:id="rId3"/>
              </a:rPr>
              <a:t>www.team-nb.org</a:t>
            </a:r>
            <a:endParaRPr lang="en-GB" sz="2400" kern="0" dirty="0"/>
          </a:p>
          <a:p>
            <a:pPr marL="609600" indent="-609600" eaLnBrk="1" hangingPunct="1">
              <a:buClr>
                <a:srgbClr val="0070C0"/>
              </a:buClr>
              <a:buNone/>
              <a:defRPr/>
            </a:pPr>
            <a:endParaRPr lang="en-GB" sz="2000" b="1" kern="0" dirty="0">
              <a:solidFill>
                <a:srgbClr val="0000CB"/>
              </a:solidFill>
              <a:latin typeface="Times New Roman" pitchFamily="18" charset="0"/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2024844" y="188640"/>
            <a:ext cx="7488124" cy="86409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/>
              <a:t>Contacts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31719" y="1076363"/>
            <a:ext cx="4640278" cy="4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alibri" panose="020F0502020204030204" pitchFamily="34" charset="0"/>
              <a:buChar char="●"/>
              <a:defRPr sz="2400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t" hangingPunct="1">
              <a:spcAft>
                <a:spcPts val="1200"/>
              </a:spcAft>
              <a:buClr>
                <a:srgbClr val="0070C0"/>
              </a:buClr>
              <a:defRPr/>
            </a:pPr>
            <a:r>
              <a:rPr lang="en-GB" sz="2400" kern="0" dirty="0">
                <a:uFill>
                  <a:solidFill>
                    <a:srgbClr val="FF0000"/>
                  </a:solidFill>
                </a:uFill>
              </a:rPr>
              <a:t>Administrative </a:t>
            </a:r>
            <a:r>
              <a:rPr lang="en-GB" sz="2400" kern="0" dirty="0" err="1">
                <a:uFill>
                  <a:solidFill>
                    <a:srgbClr val="FF0000"/>
                  </a:solidFill>
                </a:uFill>
              </a:rPr>
              <a:t>Commitee</a:t>
            </a:r>
            <a:r>
              <a:rPr lang="en-GB" sz="2400" kern="0" dirty="0"/>
              <a:t>:</a:t>
            </a:r>
            <a:endParaRPr lang="en-GB" sz="2000" b="1" kern="0" dirty="0">
              <a:solidFill>
                <a:srgbClr val="0000CB"/>
              </a:solidFill>
              <a:latin typeface="Times New Roman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79" y="2340054"/>
            <a:ext cx="940299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37AE4F-20A4-4F06-8C1C-6FF64B7F7F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1847" y="2349046"/>
            <a:ext cx="862450" cy="1071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63EB6B6-9B7C-4A9C-A738-1A53B46B4A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675" y="2363486"/>
            <a:ext cx="1038649" cy="1065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4" descr="A picture containing person, wall, clothing, smiling&#10;&#10;Description automatically generated">
            <a:extLst>
              <a:ext uri="{FF2B5EF4-FFF2-40B4-BE49-F238E27FC236}">
                <a16:creationId xmlns:a16="http://schemas.microsoft.com/office/drawing/2014/main" id="{F55F9264-4D4E-4BFF-9858-44D562BF96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2" y="2340054"/>
            <a:ext cx="936104" cy="111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Visage humain, sourire, personne, Accessoire de mode&#10;&#10;Description générée automatiquement">
            <a:extLst>
              <a:ext uri="{FF2B5EF4-FFF2-40B4-BE49-F238E27FC236}">
                <a16:creationId xmlns:a16="http://schemas.microsoft.com/office/drawing/2014/main" id="{7468F2CB-A078-6F09-BACA-EEA1F66EB3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444" y="4293096"/>
            <a:ext cx="1089476" cy="13572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DDBDFB2-131A-1A0D-5B92-D81C847C46EF}"/>
              </a:ext>
            </a:extLst>
          </p:cNvPr>
          <p:cNvSpPr txBox="1"/>
          <p:nvPr/>
        </p:nvSpPr>
        <p:spPr>
          <a:xfrm>
            <a:off x="2500466" y="5642664"/>
            <a:ext cx="1021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GB" sz="1400" b="1" u="sng" kern="1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Director </a:t>
            </a:r>
          </a:p>
          <a:p>
            <a:pPr marL="0" algn="ctr" defTabSz="914400" rtl="0" eaLnBrk="1" latinLnBrk="0" hangingPunct="1"/>
            <a:r>
              <a:rPr lang="fr-FR" sz="1400" b="1" kern="1200" baseline="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Françoise</a:t>
            </a:r>
          </a:p>
          <a:p>
            <a:pPr marL="0" algn="ctr" defTabSz="914400" rtl="0" eaLnBrk="1" latinLnBrk="0" hangingPunct="1"/>
            <a:r>
              <a:rPr lang="fr-FR" sz="1400" b="1" kern="1200" baseline="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Schlemmer</a:t>
            </a:r>
            <a:endParaRPr lang="fr-BE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B0ED84-4B0F-9039-3471-E3C8F409D7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986" y="3989078"/>
            <a:ext cx="3605139" cy="24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7" grpId="0"/>
      <p:bldP spid="2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fr-FR" sz="3600" b="1" u="sng" kern="0" dirty="0" err="1">
                <a:solidFill>
                  <a:srgbClr val="000099"/>
                </a:solidFill>
                <a:uFill>
                  <a:solidFill>
                    <a:srgbClr val="FFFF00"/>
                  </a:solidFill>
                </a:uFill>
                <a:latin typeface="Calibri" panose="020F0502020204030204" pitchFamily="34" charset="0"/>
                <a:ea typeface="+mn-ea"/>
                <a:cs typeface="+mn-cs"/>
              </a:rPr>
              <a:t>Members</a:t>
            </a:r>
            <a:endParaRPr lang="fr-BE" sz="3600" b="1" u="sng" kern="0" dirty="0">
              <a:solidFill>
                <a:srgbClr val="000099"/>
              </a:solidFill>
              <a:uFill>
                <a:solidFill>
                  <a:srgbClr val="FFFF00"/>
                </a:solidFill>
              </a:u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0134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91F56C-B7FF-44D5-A45D-4B81044E8C76}" type="slidenum">
              <a:rPr lang="fr-BE" smtClean="0">
                <a:solidFill>
                  <a:srgbClr val="000099"/>
                </a:solidFill>
                <a:latin typeface="+mn-lt"/>
              </a:rPr>
              <a:pPr>
                <a:defRPr/>
              </a:pPr>
              <a:t>12</a:t>
            </a:fld>
            <a:endParaRPr lang="fr-BE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2DC2D75-7D62-B705-88CC-C6CFC02A94F4}"/>
              </a:ext>
            </a:extLst>
          </p:cNvPr>
          <p:cNvGrpSpPr/>
          <p:nvPr/>
        </p:nvGrpSpPr>
        <p:grpSpPr>
          <a:xfrm>
            <a:off x="191738" y="1213288"/>
            <a:ext cx="11793437" cy="5168040"/>
            <a:chOff x="191738" y="1213288"/>
            <a:chExt cx="11793437" cy="5168040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0223E1F-6A59-159D-AB4B-814BD64B0F8B}"/>
                </a:ext>
              </a:extLst>
            </p:cNvPr>
            <p:cNvSpPr txBox="1"/>
            <p:nvPr/>
          </p:nvSpPr>
          <p:spPr>
            <a:xfrm>
              <a:off x="440257" y="6143378"/>
              <a:ext cx="4455264" cy="237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u="sng" dirty="0">
                  <a:latin typeface="+mn-lt"/>
                </a:rPr>
                <a:t>Note</a:t>
              </a:r>
              <a:r>
                <a:rPr lang="en-GB" sz="1000" dirty="0">
                  <a:latin typeface="+mn-lt"/>
                </a:rPr>
                <a:t> : some members of the same group are represented by only 1 logo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2D87E6B-C124-92BC-66A9-42FE2A6F15D0}"/>
                </a:ext>
              </a:extLst>
            </p:cNvPr>
            <p:cNvGrpSpPr/>
            <p:nvPr/>
          </p:nvGrpSpPr>
          <p:grpSpPr>
            <a:xfrm>
              <a:off x="191738" y="1213288"/>
              <a:ext cx="11793437" cy="4926006"/>
              <a:chOff x="191738" y="1213288"/>
              <a:chExt cx="11793437" cy="4926006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128B49E8-C2B0-2851-D64C-3E9970C22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3431" y="1213288"/>
                <a:ext cx="1424857" cy="930228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E664B60E-A55D-CB2A-DADC-F80612EF53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70565" y="1310057"/>
                <a:ext cx="971524" cy="782284"/>
              </a:xfrm>
              <a:prstGeom prst="rect">
                <a:avLst/>
              </a:prstGeom>
            </p:spPr>
          </p:pic>
          <p:pic>
            <p:nvPicPr>
              <p:cNvPr id="6" name="Picture 7" descr="NSAI">
                <a:extLst>
                  <a:ext uri="{FF2B5EF4-FFF2-40B4-BE49-F238E27FC236}">
                    <a16:creationId xmlns:a16="http://schemas.microsoft.com/office/drawing/2014/main" id="{86AE49D6-8D9A-F740-B6C7-44DBF1F4E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8269" y="4272950"/>
                <a:ext cx="1580583" cy="508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8" descr="SGS-UK">
                <a:extLst>
                  <a:ext uri="{FF2B5EF4-FFF2-40B4-BE49-F238E27FC236}">
                    <a16:creationId xmlns:a16="http://schemas.microsoft.com/office/drawing/2014/main" id="{DE418435-6B15-6A56-EBD4-8F2B9A2A8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52" y="5242097"/>
                <a:ext cx="1451984" cy="695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10">
                <a:extLst>
                  <a:ext uri="{FF2B5EF4-FFF2-40B4-BE49-F238E27FC236}">
                    <a16:creationId xmlns:a16="http://schemas.microsoft.com/office/drawing/2014/main" id="{792FF10A-FD02-FA1D-C8F3-FE556AD85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81990" y="5188595"/>
                <a:ext cx="1609786" cy="802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2">
                <a:extLst>
                  <a:ext uri="{FF2B5EF4-FFF2-40B4-BE49-F238E27FC236}">
                    <a16:creationId xmlns:a16="http://schemas.microsoft.com/office/drawing/2014/main" id="{2D0E89D7-CBDB-0ACA-63F2-D657810503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2937" y="5040244"/>
                <a:ext cx="1128405" cy="1099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4" descr="SIQ">
                <a:extLst>
                  <a:ext uri="{FF2B5EF4-FFF2-40B4-BE49-F238E27FC236}">
                    <a16:creationId xmlns:a16="http://schemas.microsoft.com/office/drawing/2014/main" id="{B35462BA-BE30-E3F7-B614-7DB1EE8AB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697" y="5301269"/>
                <a:ext cx="1345390" cy="57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1A3BD42-7A9F-7BC2-A30D-32A3F56F3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82503" y="5155292"/>
                <a:ext cx="855887" cy="868955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CCDFF7C4-3AB3-44C3-6179-FD66FC4CF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8875" y="2369364"/>
                <a:ext cx="1321649" cy="612931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67BD073D-159F-931D-C0F9-E9F3803B68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9552" y="5060407"/>
                <a:ext cx="1147081" cy="1058724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DEKRA">
                <a:extLst>
                  <a:ext uri="{FF2B5EF4-FFF2-40B4-BE49-F238E27FC236}">
                    <a16:creationId xmlns:a16="http://schemas.microsoft.com/office/drawing/2014/main" id="{9331BBD5-3480-7646-0FF8-F81230415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4137" y="1343055"/>
                <a:ext cx="1576289" cy="669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CA006412-7D17-FA48-7551-DEF0F30E6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4558" y="2376285"/>
                <a:ext cx="1670031" cy="599088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D0FEF139-1051-FFCA-B284-F47A18407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0670" y="2257692"/>
                <a:ext cx="889602" cy="836274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C8250CEC-3BBD-E54E-8976-8764AD1BE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35385" y="2407042"/>
                <a:ext cx="1449790" cy="537574"/>
              </a:xfrm>
              <a:prstGeom prst="rect">
                <a:avLst/>
              </a:prstGeom>
            </p:spPr>
          </p:pic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5EDAEB25-551D-E610-0A56-8EB50A2A6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5092" y="3298607"/>
                <a:ext cx="1578046" cy="706457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43F5413B-8A42-544B-5BB3-D860A0291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6771" y="1343055"/>
                <a:ext cx="1165093" cy="627350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1EA56993-F9D3-7A03-0749-CF8A9CC4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738" y="2322601"/>
                <a:ext cx="1914650" cy="706457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6FE9ACC5-A6D9-12B7-571F-7AA4AAEFF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84810" y="2517229"/>
                <a:ext cx="1576289" cy="317201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A80AD7D1-EDE0-D387-6EEF-D9E613325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778" y="3344845"/>
                <a:ext cx="1464623" cy="479642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1A46BBC2-BA2E-201B-0F69-D499546B4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1654" y="3356992"/>
                <a:ext cx="1670031" cy="652129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17B32BC1-2763-13BF-292C-F04791D4A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60496" y="3432841"/>
                <a:ext cx="1320607" cy="372735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4BA9CBB-1865-C097-9E93-7C70E722B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0416" y="3378596"/>
                <a:ext cx="1349145" cy="546362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3FFF51D3-553D-ECE8-7763-AD1EE3615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376" y="4149080"/>
                <a:ext cx="1372024" cy="697966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CEE73914-5F2A-67AE-3BD5-40A021706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4097" y="4258655"/>
                <a:ext cx="1491475" cy="431331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35D32537-BCD7-1986-E807-C92175A006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218" t="22700" r="27891" b="25851"/>
              <a:stretch/>
            </p:blipFill>
            <p:spPr>
              <a:xfrm>
                <a:off x="11292444" y="4125189"/>
                <a:ext cx="564196" cy="779660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834064AC-26AA-C7A5-72D2-AD64117E3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04277" y="4293954"/>
                <a:ext cx="1935469" cy="521332"/>
              </a:xfrm>
              <a:prstGeom prst="rect">
                <a:avLst/>
              </a:prstGeom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7A1FAF1B-3FCA-54A5-77DE-8F4BD625E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1549" y="4173333"/>
                <a:ext cx="1670031" cy="762575"/>
              </a:xfrm>
              <a:prstGeom prst="rect">
                <a:avLst/>
              </a:prstGeom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D0DDA9C7-82B1-F297-9E87-44B3581A3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360" y="1233478"/>
                <a:ext cx="1914650" cy="804836"/>
              </a:xfrm>
              <a:prstGeom prst="rect">
                <a:avLst/>
              </a:prstGeom>
            </p:spPr>
          </p:pic>
          <p:pic>
            <p:nvPicPr>
              <p:cNvPr id="36" name="Image 35" descr="Une image contenant texte, signe&#10;&#10;Description générée automatiquement">
                <a:extLst>
                  <a:ext uri="{FF2B5EF4-FFF2-40B4-BE49-F238E27FC236}">
                    <a16:creationId xmlns:a16="http://schemas.microsoft.com/office/drawing/2014/main" id="{8BFD0202-652E-66B2-E892-3895379AF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7248" y="5414160"/>
                <a:ext cx="1323581" cy="351218"/>
              </a:xfrm>
              <a:prstGeom prst="rect">
                <a:avLst/>
              </a:prstGeom>
            </p:spPr>
          </p:pic>
          <p:pic>
            <p:nvPicPr>
              <p:cNvPr id="37" name="Image 36" descr="Une image contenant Police, logo, symbole, Graphique&#10;&#10;Description générée automatiquement">
                <a:extLst>
                  <a:ext uri="{FF2B5EF4-FFF2-40B4-BE49-F238E27FC236}">
                    <a16:creationId xmlns:a16="http://schemas.microsoft.com/office/drawing/2014/main" id="{40AAF80E-5A59-35F1-9BEE-2598C299E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90065" y="1566274"/>
                <a:ext cx="1670031" cy="350707"/>
              </a:xfrm>
              <a:prstGeom prst="rect">
                <a:avLst/>
              </a:prstGeom>
            </p:spPr>
          </p:pic>
          <p:pic>
            <p:nvPicPr>
              <p:cNvPr id="45" name="Image 44" descr="Une image contenant logo, Graphique, Police, symbole&#10;&#10;Description générée automatiquement">
                <a:extLst>
                  <a:ext uri="{FF2B5EF4-FFF2-40B4-BE49-F238E27FC236}">
                    <a16:creationId xmlns:a16="http://schemas.microsoft.com/office/drawing/2014/main" id="{C28E32C9-B9FF-5DC8-BDA8-8AE22DAF1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8547" y="3356992"/>
                <a:ext cx="1169776" cy="575077"/>
              </a:xfrm>
              <a:prstGeom prst="rect">
                <a:avLst/>
              </a:prstGeom>
            </p:spPr>
          </p:pic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9ED4DC14-2AC9-8CCD-B14F-F79D75CF8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2018" y="2273897"/>
                <a:ext cx="1325710" cy="803864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1AE4306B-65AB-33EF-84F5-6D8D8F036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3255" y="1273071"/>
                <a:ext cx="1104713" cy="941768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AF08DBB5-C849-36C8-21D8-3D7D4B70D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8433" y="3190085"/>
                <a:ext cx="711223" cy="9165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818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9376" y="4461121"/>
            <a:ext cx="11521280" cy="206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Promote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technical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and </a:t>
            </a: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ethical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standards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Participate in improving the legal framework</a:t>
            </a:r>
            <a:endParaRPr lang="fr-BE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Contribute to harmonization (</a:t>
            </a:r>
            <a:r>
              <a:rPr lang="en-GB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e.g. training ‘for notified bodies by notified bodies’)</a:t>
            </a:r>
            <a:endParaRPr lang="fr-BE" sz="18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fr-FR" dirty="0"/>
              <a:t>Team-NB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1120701"/>
            <a:ext cx="4135438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9376" y="1196752"/>
            <a:ext cx="8186738" cy="24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0C0"/>
              </a:buClr>
              <a:buSzPct val="150000"/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Aims</a:t>
            </a:r>
            <a:r>
              <a:rPr lang="fr-FR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  <a:r>
              <a:rPr lang="fr-FR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endParaRPr lang="fr-FR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Represent</a:t>
            </a: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 Notified Bodies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Communication </a:t>
            </a:r>
            <a:r>
              <a:rPr lang="fr-FR" sz="24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with</a:t>
            </a:r>
            <a:endParaRPr lang="fr-FR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European</a:t>
            </a:r>
            <a:r>
              <a:rPr lang="fr-FR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 Commission</a:t>
            </a:r>
          </a:p>
          <a:p>
            <a:pPr lvl="2"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European</a:t>
            </a:r>
            <a:r>
              <a:rPr lang="fr-FR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 Medicines Agency</a:t>
            </a:r>
          </a:p>
          <a:p>
            <a:pPr lvl="2"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Competent</a:t>
            </a:r>
            <a:r>
              <a:rPr lang="fr-FR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Authorities</a:t>
            </a:r>
            <a:endParaRPr lang="fr-FR" sz="2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Industry</a:t>
            </a:r>
          </a:p>
          <a:p>
            <a:pPr lvl="2"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Others</a:t>
            </a:r>
            <a:r>
              <a:rPr lang="fr-FR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stakeholders</a:t>
            </a:r>
            <a:endParaRPr lang="fr-FR" sz="20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dvAuto="1000"/>
      <p:bldP spid="10" grpId="0" uiExpand="1" build="p" bldLvl="5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17B18F3-ADEE-B228-5DA7-2EF01AB5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Members over the years from foundation in 2001</a:t>
            </a:r>
            <a:endParaRPr lang="en-US" dirty="0">
              <a:solidFill>
                <a:srgbClr val="FF0000"/>
              </a:solidFill>
            </a:endParaRPr>
          </a:p>
          <a:p>
            <a:pPr marL="300038" lvl="1" indent="0">
              <a:lnSpc>
                <a:spcPct val="100000"/>
              </a:lnSpc>
              <a:spcBef>
                <a:spcPts val="24000"/>
              </a:spcBef>
              <a:buNone/>
            </a:pPr>
            <a:endParaRPr lang="en-US" dirty="0"/>
          </a:p>
          <a:p>
            <a:pPr marL="300038" lvl="1" indent="0" algn="ctr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dirty="0"/>
              <a:t>42 members representing 19 different countries</a:t>
            </a:r>
            <a:br>
              <a:rPr lang="en-US" dirty="0"/>
            </a:br>
            <a:r>
              <a:rPr lang="en-US" sz="2000" dirty="0"/>
              <a:t>including new category of NBs: 2</a:t>
            </a:r>
            <a:r>
              <a:rPr lang="en-US" sz="2000" b="1" dirty="0"/>
              <a:t> </a:t>
            </a:r>
            <a:r>
              <a:rPr lang="en-US" sz="2000" dirty="0"/>
              <a:t>in the designation process</a:t>
            </a:r>
            <a:endParaRPr lang="fr-FR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Members</a:t>
            </a:r>
            <a:endParaRPr lang="fr-BE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B845FBE-36D9-4047-8FC6-7CD66724D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45007"/>
              </p:ext>
            </p:extLst>
          </p:nvPr>
        </p:nvGraphicFramePr>
        <p:xfrm>
          <a:off x="2639616" y="1628800"/>
          <a:ext cx="7437065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5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168" y="1556792"/>
            <a:ext cx="3139881" cy="448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24844" y="188640"/>
            <a:ext cx="7488124" cy="86409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/>
              <a:t>Code of </a:t>
            </a:r>
            <a:r>
              <a:rPr lang="fr-FR" dirty="0" err="1"/>
              <a:t>Conduct</a:t>
            </a:r>
            <a:r>
              <a:rPr lang="fr-FR" dirty="0"/>
              <a:t> - Version 5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385" y="1412776"/>
            <a:ext cx="5976664" cy="489654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 Version 5.0 approved on September 2024 and signed by all Members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Removal of references to Directives and general update of references and terminology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Compliant with MDCG Guidance and </a:t>
            </a:r>
            <a:r>
              <a:rPr lang="en-US" dirty="0" err="1"/>
              <a:t>TeamNB</a:t>
            </a:r>
            <a:r>
              <a:rPr lang="en-US" dirty="0"/>
              <a:t> &amp; NBCG-Med Papers</a:t>
            </a:r>
            <a:endParaRPr lang="en-US" dirty="0">
              <a:highlight>
                <a:srgbClr val="FFFF00"/>
              </a:highlight>
            </a:endParaRP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Estimation of time needed for Technical Documentation review included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Clarified requirements for unannounced audit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Detailed explanation of re-certification requirements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Estimation of time needed for CAPA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Included examples for Structured Dialogue</a:t>
            </a:r>
          </a:p>
          <a:p>
            <a:pPr marL="1314450" lvl="2" indent="-514350">
              <a:spcBef>
                <a:spcPts val="1200"/>
              </a:spcBef>
            </a:pPr>
            <a:r>
              <a:rPr lang="en-US" dirty="0"/>
              <a:t>Enforcement changed to complaint / appeal process 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/>
              <a:t>Mandatory to sign for TEAM-NB members </a:t>
            </a:r>
          </a:p>
          <a:p>
            <a:pPr>
              <a:spcBef>
                <a:spcPts val="1800"/>
              </a:spcBef>
            </a:pPr>
            <a:r>
              <a:rPr lang="en-US" dirty="0"/>
              <a:t>Available on website  : </a:t>
            </a:r>
            <a:r>
              <a:rPr lang="en-US" u="sng" dirty="0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5177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Team-NB</a:t>
            </a:r>
            <a:r>
              <a:rPr lang="en-US" dirty="0"/>
              <a:t> established working groups from 2016</a:t>
            </a:r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Aims</a:t>
            </a:r>
            <a:endParaRPr lang="en-US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Help members to be designated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Allow harmonization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Interpretation of the new regulations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209898"/>
              </p:ext>
            </p:extLst>
          </p:nvPr>
        </p:nvGraphicFramePr>
        <p:xfrm>
          <a:off x="3823335" y="2931378"/>
          <a:ext cx="4545330" cy="308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6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MDCG mirror WGs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Aims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to </a:t>
            </a:r>
            <a:r>
              <a:rPr lang="en-GB" sz="2400" dirty="0"/>
              <a:t>allow notified bodies members to speak of 1 voice  </a:t>
            </a:r>
            <a:endParaRPr lang="fr-BE" sz="2400" dirty="0"/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BE" sz="2400" dirty="0"/>
              <a:t>t</a:t>
            </a:r>
            <a:r>
              <a:rPr lang="en-GB" sz="2400" dirty="0"/>
              <a:t>o prepare and participate in the MDCG meetings</a:t>
            </a:r>
            <a:endParaRPr lang="fr-BE" sz="2400" dirty="0"/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to write reports 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distributed to all members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to share information</a:t>
            </a:r>
            <a:endParaRPr lang="en-US" sz="2200" dirty="0"/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to comment on MDCG proposals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to write Position Papers (published on Team-NB web site)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Implementation of new regulations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33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 </a:t>
            </a:r>
            <a:r>
              <a:rPr lang="en-US" sz="3600" u="sng" dirty="0">
                <a:uFill>
                  <a:solidFill>
                    <a:srgbClr val="FF0000"/>
                  </a:solidFill>
                </a:uFill>
              </a:rPr>
              <a:t>Task Forces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Aims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to </a:t>
            </a:r>
            <a:r>
              <a:rPr lang="en-GB" sz="2800" dirty="0"/>
              <a:t>address specific topics of NBs interest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Class D specific requirements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Medical Gas Systems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Artificial Intelligence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IVDR Harmonisation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Code of Conduct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Orphan Devices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Cybersecurity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PSUR / CEAR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Lifetime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…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3100" dirty="0"/>
              <a:t>to write Position Papers (published on Team-NB web site)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3100" dirty="0"/>
              <a:t>to harmonise </a:t>
            </a:r>
          </a:p>
          <a:p>
            <a:pPr lvl="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views</a:t>
            </a:r>
          </a:p>
          <a:p>
            <a:pPr lvl="3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practises</a:t>
            </a: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Implementation of new regulations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03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2EAB44-D37B-A40F-27C6-DB72D9879B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00000">
            <a:off x="6946194" y="1414652"/>
            <a:ext cx="1629116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24419" y="1196753"/>
            <a:ext cx="7055758" cy="511197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sz="4000" dirty="0"/>
              <a:t> </a:t>
            </a:r>
            <a:r>
              <a:rPr lang="en-US" sz="4000" dirty="0">
                <a:latin typeface="+mn-lt"/>
              </a:rPr>
              <a:t>Trainings</a:t>
            </a:r>
          </a:p>
          <a:p>
            <a:pPr lvl="1">
              <a:spcBef>
                <a:spcPts val="12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40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+mn-lt"/>
              </a:rPr>
              <a:t>Aims</a:t>
            </a:r>
          </a:p>
          <a:p>
            <a:pPr lvl="1">
              <a:spcBef>
                <a:spcPts val="1200"/>
              </a:spcBef>
            </a:pPr>
            <a:r>
              <a:rPr lang="en-US" sz="3400" dirty="0">
                <a:latin typeface="+mn-lt"/>
              </a:rPr>
              <a:t>to help NBs to deal with new MDR / IVDR requirements in their assessment. </a:t>
            </a:r>
          </a:p>
          <a:p>
            <a:pPr lvl="1">
              <a:spcBef>
                <a:spcPts val="1200"/>
              </a:spcBef>
            </a:pPr>
            <a:r>
              <a:rPr lang="en-US" sz="3400" dirty="0">
                <a:latin typeface="+mn-lt"/>
              </a:rPr>
              <a:t>to achieve a better </a:t>
            </a:r>
            <a:r>
              <a:rPr lang="en-US" sz="3400" dirty="0" err="1">
                <a:latin typeface="+mn-lt"/>
              </a:rPr>
              <a:t>harmonisation</a:t>
            </a:r>
            <a:r>
              <a:rPr lang="en-US" sz="3400" dirty="0">
                <a:latin typeface="+mn-lt"/>
              </a:rPr>
              <a:t>                                   among NBs thanks to the exchanges 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latin typeface="+mn-lt"/>
              </a:rPr>
              <a:t> Trainings Topics</a:t>
            </a: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MDR PMS</a:t>
            </a: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Basic UDI-DI</a:t>
            </a:r>
          </a:p>
          <a:p>
            <a:pPr lvl="1" indent="-342900"/>
            <a:r>
              <a:rPr lang="fr-BE" sz="2300" dirty="0" err="1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Hybrid</a:t>
            </a:r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 Audits</a:t>
            </a: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MDR Software</a:t>
            </a: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MDR Annex XVI</a:t>
            </a: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MDR </a:t>
            </a:r>
            <a:r>
              <a:rPr lang="fr-BE" sz="2300" dirty="0" err="1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Clinical</a:t>
            </a:r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 Data</a:t>
            </a: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Risk Management</a:t>
            </a:r>
          </a:p>
          <a:p>
            <a:pPr lvl="1" indent="-342900"/>
            <a:r>
              <a:rPr lang="fr-BE" sz="2300" dirty="0" err="1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Subtance</a:t>
            </a:r>
            <a:r>
              <a:rPr lang="fr-BE" sz="2300" dirty="0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fr-BE" sz="2300" dirty="0" err="1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Based</a:t>
            </a:r>
            <a:r>
              <a:rPr lang="fr-BE" sz="2300" dirty="0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fr-BE" sz="2300" dirty="0" err="1"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Devices</a:t>
            </a:r>
            <a:endParaRPr lang="fr-BE" sz="2300" dirty="0">
              <a:solidFill>
                <a:srgbClr val="000099"/>
              </a:solidFill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IVDR Technical </a:t>
            </a:r>
            <a:r>
              <a:rPr lang="fr-BE" sz="2300" dirty="0" err="1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Documentaion</a:t>
            </a:r>
            <a:endParaRPr lang="fr-BE" sz="2300" dirty="0">
              <a:solidFill>
                <a:srgbClr val="000099"/>
              </a:solidFill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1" indent="-342900"/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MDR </a:t>
            </a:r>
            <a:r>
              <a:rPr lang="fr-BE" sz="2300" dirty="0" err="1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Technical</a:t>
            </a:r>
            <a:r>
              <a:rPr lang="fr-BE" sz="2300" dirty="0">
                <a:solidFill>
                  <a:srgbClr val="000099"/>
                </a:solidFill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 Documentation</a:t>
            </a:r>
            <a:endParaRPr lang="fr-BE" sz="2300" dirty="0">
              <a:solidFill>
                <a:srgbClr val="FF0000"/>
              </a:solidFill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Implementation of new regulations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1DF4E8-D33B-1687-E330-E1BD9275DC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1282684"/>
            <a:ext cx="1639605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615B43-CFEC-23CA-FB4C-9D6B3C4F8A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0000">
            <a:off x="9870616" y="1563847"/>
            <a:ext cx="1640415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690CDC-FE47-F500-FEC6-4E65EFE813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00000">
            <a:off x="7032639" y="2963297"/>
            <a:ext cx="163317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9C0B4D-5A30-D529-8289-3389A7F6AF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852593">
            <a:off x="8307715" y="2755241"/>
            <a:ext cx="1620449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1279E1-76CC-09F1-F2BA-B569B64855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00000">
            <a:off x="9723625" y="3052102"/>
            <a:ext cx="1643536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91ED57-BF87-D8E7-445F-C30449C494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393872">
            <a:off x="9828792" y="3853008"/>
            <a:ext cx="1608749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992D336-B26C-682E-B134-59444142BC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34909">
            <a:off x="7224896" y="3956130"/>
            <a:ext cx="1614599" cy="2293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92EC5C4-38D1-1BB0-8CC6-B67D7B0AFD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5848">
            <a:off x="8248607" y="3956983"/>
            <a:ext cx="1655550" cy="228996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3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24419" y="1196753"/>
            <a:ext cx="7847846" cy="511197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 Experts sessions</a:t>
            </a:r>
          </a:p>
          <a:p>
            <a:pPr lvl="1">
              <a:spcBef>
                <a:spcPts val="1800"/>
              </a:spcBef>
              <a:buSzPct val="100000"/>
              <a:buFont typeface="Wingdings" panose="05000000000000000000" pitchFamily="2" charset="2"/>
              <a:buChar char=""/>
            </a:pPr>
            <a:r>
              <a:rPr lang="en-US" sz="2800" b="1" dirty="0"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 </a:t>
            </a:r>
            <a:r>
              <a:rPr lang="en-US" sz="2800" b="1" dirty="0">
                <a:solidFill>
                  <a:srgbClr val="FF0000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Aims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to support NBs 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To allow for a harmonised approach across all notified</a:t>
            </a:r>
            <a:br>
              <a:rPr lang="en-GB" dirty="0"/>
            </a:br>
            <a:r>
              <a:rPr lang="en-GB" dirty="0"/>
              <a:t>bodies interpretation</a:t>
            </a:r>
            <a:r>
              <a:rPr lang="en-US" dirty="0"/>
              <a:t> 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for senior experts to share their</a:t>
            </a:r>
            <a:br>
              <a:rPr lang="en-GB" dirty="0"/>
            </a:br>
            <a:r>
              <a:rPr lang="en-GB" dirty="0"/>
              <a:t>experience on burning topics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with attendees to cascade the info into their organisation to reach all reviewers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248" y="1205881"/>
            <a:ext cx="2467683" cy="3489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Implementation of new regulations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ECB023-5104-AD7E-9274-418E6E2D52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226" y="2924944"/>
            <a:ext cx="2479462" cy="348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5545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5617</TotalTime>
  <Words>551</Words>
  <Application>Microsoft Office PowerPoint</Application>
  <PresentationFormat>Grand écran</PresentationFormat>
  <Paragraphs>136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Poppins</vt:lpstr>
      <vt:lpstr>Times New Roman</vt:lpstr>
      <vt:lpstr>Wingdings</vt:lpstr>
      <vt:lpstr>Thème Office</vt:lpstr>
      <vt:lpstr>Présentation PowerPoint</vt:lpstr>
      <vt:lpstr>Team-NB</vt:lpstr>
      <vt:lpstr>Members</vt:lpstr>
      <vt:lpstr>Code of Conduct - Version 5</vt:lpstr>
      <vt:lpstr>Interpretation of the new regulations</vt:lpstr>
      <vt:lpstr>Implementation of new regulations</vt:lpstr>
      <vt:lpstr>Implementation of new regulations</vt:lpstr>
      <vt:lpstr>Implementation of new regulations</vt:lpstr>
      <vt:lpstr>Implementation of new regulations</vt:lpstr>
      <vt:lpstr>Implementation of new regulations</vt:lpstr>
      <vt:lpstr>Contacts</vt:lpstr>
      <vt:lpstr>Members</vt:lpstr>
    </vt:vector>
  </TitlesOfParts>
  <Company>QUASYS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MICHEL PASCALE</cp:lastModifiedBy>
  <cp:revision>660</cp:revision>
  <cp:lastPrinted>2015-03-12T13:45:44Z</cp:lastPrinted>
  <dcterms:created xsi:type="dcterms:W3CDTF">2003-11-17T09:11:45Z</dcterms:created>
  <dcterms:modified xsi:type="dcterms:W3CDTF">2025-01-18T11:12:24Z</dcterms:modified>
</cp:coreProperties>
</file>