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drawings/drawing3.xml" ContentType="application/vnd.openxmlformats-officedocument.drawingml.chartshapes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charts/chart23.xml" ContentType="application/vnd.openxmlformats-officedocument.drawingml.chart+xml"/>
  <Override PartName="/ppt/theme/themeOverride21.xml" ContentType="application/vnd.openxmlformats-officedocument.themeOverride+xml"/>
  <Override PartName="/ppt/charts/chart24.xml" ContentType="application/vnd.openxmlformats-officedocument.drawingml.chart+xml"/>
  <Override PartName="/ppt/theme/themeOverride22.xml" ContentType="application/vnd.openxmlformats-officedocument.themeOverr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23.xml" ContentType="application/vnd.openxmlformats-officedocument.themeOverride+xml"/>
  <Override PartName="/ppt/charts/chart27.xml" ContentType="application/vnd.openxmlformats-officedocument.drawingml.chart+xml"/>
  <Override PartName="/ppt/theme/themeOverride24.xml" ContentType="application/vnd.openxmlformats-officedocument.themeOverride+xml"/>
  <Override PartName="/ppt/charts/chart28.xml" ContentType="application/vnd.openxmlformats-officedocument.drawingml.chart+xml"/>
  <Override PartName="/ppt/theme/themeOverride25.xml" ContentType="application/vnd.openxmlformats-officedocument.themeOverride+xml"/>
  <Override PartName="/ppt/charts/chart29.xml" ContentType="application/vnd.openxmlformats-officedocument.drawingml.chart+xml"/>
  <Override PartName="/ppt/theme/themeOverride26.xml" ContentType="application/vnd.openxmlformats-officedocument.themeOverride+xml"/>
  <Override PartName="/ppt/charts/chart30.xml" ContentType="application/vnd.openxmlformats-officedocument.drawingml.chart+xml"/>
  <Override PartName="/ppt/theme/themeOverride27.xml" ContentType="application/vnd.openxmlformats-officedocument.themeOverride+xml"/>
  <Override PartName="/ppt/drawings/drawing4.xml" ContentType="application/vnd.openxmlformats-officedocument.drawingml.chartshapes+xml"/>
  <Override PartName="/ppt/charts/chart31.xml" ContentType="application/vnd.openxmlformats-officedocument.drawingml.chart+xml"/>
  <Override PartName="/ppt/theme/themeOverride28.xml" ContentType="application/vnd.openxmlformats-officedocument.themeOverride+xml"/>
  <Override PartName="/ppt/charts/chart32.xml" ContentType="application/vnd.openxmlformats-officedocument.drawingml.chart+xml"/>
  <Override PartName="/ppt/theme/themeOverride29.xml" ContentType="application/vnd.openxmlformats-officedocument.themeOverride+xml"/>
  <Override PartName="/ppt/charts/chart33.xml" ContentType="application/vnd.openxmlformats-officedocument.drawingml.chart+xml"/>
  <Override PartName="/ppt/theme/themeOverride30.xml" ContentType="application/vnd.openxmlformats-officedocument.themeOverride+xml"/>
  <Override PartName="/ppt/charts/chart34.xml" ContentType="application/vnd.openxmlformats-officedocument.drawingml.chart+xml"/>
  <Override PartName="/ppt/theme/themeOverride31.xml" ContentType="application/vnd.openxmlformats-officedocument.themeOverride+xml"/>
  <Override PartName="/ppt/charts/chart35.xml" ContentType="application/vnd.openxmlformats-officedocument.drawingml.chart+xml"/>
  <Override PartName="/ppt/theme/themeOverride32.xml" ContentType="application/vnd.openxmlformats-officedocument.themeOverride+xml"/>
  <Override PartName="/ppt/drawings/drawing5.xml" ContentType="application/vnd.openxmlformats-officedocument.drawingml.chartshapes+xml"/>
  <Override PartName="/ppt/charts/chart36.xml" ContentType="application/vnd.openxmlformats-officedocument.drawingml.chart+xml"/>
  <Override PartName="/ppt/theme/themeOverride33.xml" ContentType="application/vnd.openxmlformats-officedocument.themeOverride+xml"/>
  <Override PartName="/ppt/charts/chart37.xml" ContentType="application/vnd.openxmlformats-officedocument.drawingml.chart+xml"/>
  <Override PartName="/ppt/theme/themeOverride34.xml" ContentType="application/vnd.openxmlformats-officedocument.themeOverride+xml"/>
  <Override PartName="/ppt/charts/chart3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5.xml" ContentType="application/vnd.openxmlformats-officedocument.themeOverride+xml"/>
  <Override PartName="/ppt/charts/chart39.xml" ContentType="application/vnd.openxmlformats-officedocument.drawingml.chart+xml"/>
  <Override PartName="/ppt/theme/themeOverride36.xml" ContentType="application/vnd.openxmlformats-officedocument.themeOverride+xml"/>
  <Override PartName="/ppt/charts/chart4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7.xml" ContentType="application/vnd.openxmlformats-officedocument.themeOverride+xml"/>
  <Override PartName="/ppt/charts/chart41.xml" ContentType="application/vnd.openxmlformats-officedocument.drawingml.chart+xml"/>
  <Override PartName="/ppt/theme/themeOverride38.xml" ContentType="application/vnd.openxmlformats-officedocument.themeOverride+xml"/>
  <Override PartName="/ppt/charts/chart42.xml" ContentType="application/vnd.openxmlformats-officedocument.drawingml.chart+xml"/>
  <Override PartName="/ppt/theme/themeOverride3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669088" cy="9926638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FFFFFF"/>
    <a:srgbClr val="0000FF"/>
    <a:srgbClr val="0000CC"/>
    <a:srgbClr val="2F05CB"/>
    <a:srgbClr val="0000CB"/>
    <a:srgbClr val="000066"/>
    <a:srgbClr val="9DF8FD"/>
    <a:srgbClr val="FFCC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49" autoAdjust="0"/>
  </p:normalViewPr>
  <p:slideViewPr>
    <p:cSldViewPr>
      <p:cViewPr varScale="1">
        <p:scale>
          <a:sx n="107" d="100"/>
          <a:sy n="107" d="100"/>
        </p:scale>
        <p:origin x="162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qua-serv-sbs\data\team-nb\6-Members\Enregistrements%20en%20cours\MD-Survey\MD-survey-2015\MD-survey-answers-2015-CONFIDENTIAL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qua-serv-sbs\data\team-nb\6-Members\Enregistrements%20en%20cours\MD-Survey\MD-survey-2015\MD-survey-answers-2015-CONFIDENTIAL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6-Members\Enregistrements%20en%20cours\MD-Survey\MD-survey-2015\MD-survey-answers-2015-CONFIDENTIAL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5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6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qua-serv-sbs\data\team-nb\6-Members\Enregistrements%20en%20cours\MD-Survey\MD-survey-2015\MD-survey-answers-2015-CONFIDENTIAL.xlsx" TargetMode="External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7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8.xlsx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qua-serv-sbs\data\team-nb\6-Members\Enregistrements%20en%20cours\MD-Survey\MD-survey-2015\MD-survey-answers-2015-CONFIDENTIAL.xlsx" TargetMode="External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9.xlsx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0.xlsx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6-Members\Enregistrements%20en%20cours\MD-Survey\MD-survey-2015\MD-survey-answers-2015-CONFIDENTIAL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qua-serv-sbs\data\team-nb\6-Members\Enregistrements%20en%20cours\MD-Survey\MD-survey-2015\MD-survey-answers-2015-CONFIDENTIAL.xlsx" TargetMode="External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1.xlsx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2.xlsx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\\qua-serv-sbs\data\team-nb\6-Members\Enregistrements%20en%20cours\MD-Survey\MD-survey-2015\MD-survey-answers-2015-CONFIDENTIAL.xlsx" TargetMode="External"/><Relationship Id="rId1" Type="http://schemas.openxmlformats.org/officeDocument/2006/relationships/themeOverride" Target="../theme/themeOverride21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3.xlsx"/><Relationship Id="rId1" Type="http://schemas.openxmlformats.org/officeDocument/2006/relationships/themeOverride" Target="../theme/themeOverride22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6-Members\Enregistrements%20en%20cours\MD-Survey\MD-survey-2015\MD-survey-answers-2015-CONFIDENTIAL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4.xlsx"/><Relationship Id="rId1" Type="http://schemas.openxmlformats.org/officeDocument/2006/relationships/themeOverride" Target="../theme/themeOverride23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\\qua-serv-sbs\data\team-nb\6-Members\Enregistrements%20en%20cours\MD-Survey\MD-survey-2015\MD-survey-answers-2015-CONFIDENTIAL.xlsx" TargetMode="External"/><Relationship Id="rId1" Type="http://schemas.openxmlformats.org/officeDocument/2006/relationships/themeOverride" Target="../theme/themeOverride24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5.xlsx"/><Relationship Id="rId1" Type="http://schemas.openxmlformats.org/officeDocument/2006/relationships/themeOverride" Target="../theme/themeOverride25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6.xlsx"/><Relationship Id="rId1" Type="http://schemas.openxmlformats.org/officeDocument/2006/relationships/themeOverride" Target="../theme/themeOverride2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qua-serv-sbs\data\team-nb\6-Members\Enregistrements%20en%20cours\MD-Survey\MD-survey-2015\MD-survey-answers-2015-CONFIDENTIAL.xlsx" TargetMode="External"/><Relationship Id="rId1" Type="http://schemas.openxmlformats.org/officeDocument/2006/relationships/themeOverride" Target="../theme/themeOverride27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7.xlsx"/><Relationship Id="rId1" Type="http://schemas.openxmlformats.org/officeDocument/2006/relationships/themeOverride" Target="../theme/themeOverride28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\\qua-serv-sbs\data\team-nb\6-Members\Enregistrements%20en%20cours\MD-Survey\MD-survey-2015\MD-survey-answers-2015-CONFIDENTIAL.xlsx" TargetMode="External"/><Relationship Id="rId1" Type="http://schemas.openxmlformats.org/officeDocument/2006/relationships/themeOverride" Target="../theme/themeOverride29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8.xlsx"/><Relationship Id="rId1" Type="http://schemas.openxmlformats.org/officeDocument/2006/relationships/themeOverride" Target="../theme/themeOverride30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9.xlsx"/><Relationship Id="rId1" Type="http://schemas.openxmlformats.org/officeDocument/2006/relationships/themeOverride" Target="../theme/themeOverride31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qua-serv-sbs\data\team-nb\6-Members\Enregistrements%20en%20cours\MD-Survey\MD-survey-2015\MD-survey-answers-2015-CONFIDENTIAL.xlsx" TargetMode="External"/><Relationship Id="rId1" Type="http://schemas.openxmlformats.org/officeDocument/2006/relationships/themeOverride" Target="../theme/themeOverride32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0.xlsx"/><Relationship Id="rId1" Type="http://schemas.openxmlformats.org/officeDocument/2006/relationships/themeOverride" Target="../theme/themeOverride33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1.xlsx"/><Relationship Id="rId1" Type="http://schemas.openxmlformats.org/officeDocument/2006/relationships/themeOverride" Target="../theme/themeOverride34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qua-serv-sbs\data\team-nb\6-Members\Enregistrements%20en%20cours\MD-Survey\MD-survey-2015\MD-survey-answers-2015-CONFIDENTIAL.xlsx" TargetMode="Externa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2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qua-serv-sbs\data\team-nb\6-Members\Enregistrements%20en%20cours\MD-Survey\MD-survey-2015\MD-survey-answers-2015-CONFIDENTIAL.xlsx" TargetMode="External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qua-serv-sbs\data\team-nb\6-Members\Enregistrements%20en%20cours\MD-Survey\MD-survey-2015\MD-survey-answers-2015-CONFIDENTIAL.xlsx" TargetMode="Externa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3.xlsx"/><Relationship Id="rId1" Type="http://schemas.openxmlformats.org/officeDocument/2006/relationships/themeOverride" Target="../theme/themeOverride38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oleObject" Target="file:///\\qua-serv-sbs\data\team-nb\6-Members\Enregistrements%20en%20cours\MD-Survey\MD-survey-2015\MD-survey-answers-2015-CONFIDENTIAL.xlsx" TargetMode="External"/><Relationship Id="rId1" Type="http://schemas.openxmlformats.org/officeDocument/2006/relationships/themeOverride" Target="../theme/themeOverride3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qua-serv-sbs\data\team-nb\6-Members\Enregistrements%20en%20cours\MD-Survey\MD-survey-2015\MD-survey-answers-2015-CONFIDENTIAL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qua-serv-sbs\data\team-nb\6-Members\Enregistrements%20en%20cours\MD-Survey\MD-survey-2015\MD-survey-answers-2015-CONFIDENTIAL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4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38533064464498"/>
          <c:y val="0.16011247737868367"/>
          <c:w val="0.65911873439600621"/>
          <c:h val="0.74456159589640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Data!$A$3</c:f>
              <c:strCache>
                <c:ptCount val="1"/>
                <c:pt idx="0">
                  <c:v>Valid certificates issued end of 2015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Data!$X$1:$Y$2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Data!$X$3:$Y$3</c:f>
              <c:numCache>
                <c:formatCode>_ * #,##0_ ;_ * \-#,##0_ ;_ * "-"??_ ;_ @_ </c:formatCode>
                <c:ptCount val="2"/>
                <c:pt idx="0">
                  <c:v>21037</c:v>
                </c:pt>
                <c:pt idx="1">
                  <c:v>956.22727272727275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179976"/>
        <c:axId val="242179584"/>
      </c:barChart>
      <c:catAx>
        <c:axId val="242179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20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42179584"/>
        <c:crosses val="autoZero"/>
        <c:auto val="1"/>
        <c:lblAlgn val="ctr"/>
        <c:lblOffset val="100"/>
        <c:noMultiLvlLbl val="0"/>
      </c:catAx>
      <c:valAx>
        <c:axId val="242179584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20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421799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Data!$A$25</c:f>
              <c:strCache>
                <c:ptCount val="1"/>
                <c:pt idx="0">
                  <c:v>New certificates issued in 2015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Data!$AA$25:$AB$25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Data!$X$25:$Y$25</c:f>
              <c:numCache>
                <c:formatCode>_ * #,##0_ ;_ * \-#,##0_ ;_ * "-"??_ ;_ @_ </c:formatCode>
                <c:ptCount val="2"/>
                <c:pt idx="0">
                  <c:v>4480</c:v>
                </c:pt>
                <c:pt idx="1">
                  <c:v>194.78260869565219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281320"/>
        <c:axId val="373282104"/>
      </c:barChart>
      <c:catAx>
        <c:axId val="373281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20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73282104"/>
        <c:crosses val="autoZero"/>
        <c:auto val="1"/>
        <c:lblAlgn val="ctr"/>
        <c:lblOffset val="100"/>
        <c:noMultiLvlLbl val="0"/>
      </c:catAx>
      <c:valAx>
        <c:axId val="373282104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20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73281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'Comparaion 2010-12-13-14-15'!$A$32</c:f>
              <c:strCache>
                <c:ptCount val="1"/>
                <c:pt idx="0">
                  <c:v>2010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2010-12-13-14-15'!$B$31:$C$31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2010-12-13-14-15'!$B$32:$C$32</c:f>
              <c:numCache>
                <c:formatCode>General</c:formatCode>
                <c:ptCount val="2"/>
                <c:pt idx="0">
                  <c:v>6993</c:v>
                </c:pt>
                <c:pt idx="1">
                  <c:v>411</c:v>
                </c:pt>
              </c:numCache>
            </c:numRef>
          </c:val>
        </c:ser>
        <c:ser>
          <c:idx val="1"/>
          <c:order val="1"/>
          <c:tx>
            <c:strRef>
              <c:f>'Comparaion 2010-12-13-14-15'!$A$33</c:f>
              <c:strCache>
                <c:ptCount val="1"/>
                <c:pt idx="0">
                  <c:v>2012</c:v>
                </c:pt>
              </c:strCache>
            </c:strRef>
          </c:tx>
          <c:spPr>
            <a:pattFill prst="lgCheck">
              <a:fgClr>
                <a:srgbClr val="FF99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2010-12-13-14-15'!$B$31:$C$31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2010-12-13-14-15'!$B$33:$C$33</c:f>
              <c:numCache>
                <c:formatCode>0</c:formatCode>
                <c:ptCount val="2"/>
                <c:pt idx="0" formatCode="General">
                  <c:v>3120</c:v>
                </c:pt>
                <c:pt idx="1">
                  <c:v>111.42857142857143</c:v>
                </c:pt>
              </c:numCache>
            </c:numRef>
          </c:val>
        </c:ser>
        <c:ser>
          <c:idx val="2"/>
          <c:order val="2"/>
          <c:tx>
            <c:strRef>
              <c:f>'Comparaion 2010-12-13-14-15'!$A$34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2010-12-13-14-15'!$B$31:$C$31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2010-12-13-14-15'!$B$34:$C$34</c:f>
              <c:numCache>
                <c:formatCode>General</c:formatCode>
                <c:ptCount val="2"/>
                <c:pt idx="0">
                  <c:v>5061</c:v>
                </c:pt>
                <c:pt idx="1">
                  <c:v>181</c:v>
                </c:pt>
              </c:numCache>
            </c:numRef>
          </c:val>
        </c:ser>
        <c:ser>
          <c:idx val="3"/>
          <c:order val="3"/>
          <c:tx>
            <c:strRef>
              <c:f>'Comparaion 2010-12-13-14-15'!$A$35</c:f>
              <c:strCache>
                <c:ptCount val="1"/>
                <c:pt idx="0">
                  <c:v>2014</c:v>
                </c:pt>
              </c:strCache>
            </c:strRef>
          </c:tx>
          <c:spPr>
            <a:pattFill prst="lgCheck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3064392022285589E-2"/>
                  <c:y val="-5.21516076291410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2010-12-13-14-15'!$B$31:$C$31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2010-12-13-14-15'!$B$35:$C$35</c:f>
              <c:numCache>
                <c:formatCode>0</c:formatCode>
                <c:ptCount val="2"/>
                <c:pt idx="0" formatCode="General">
                  <c:v>4535</c:v>
                </c:pt>
                <c:pt idx="1">
                  <c:v>181.4</c:v>
                </c:pt>
              </c:numCache>
            </c:numRef>
          </c:val>
        </c:ser>
        <c:ser>
          <c:idx val="4"/>
          <c:order val="4"/>
          <c:tx>
            <c:strRef>
              <c:f>'Comparaion 2010-12-13-14-15'!$A$36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101FF"/>
            </a:solidFill>
          </c:spPr>
          <c:invertIfNegative val="0"/>
          <c:dLbls>
            <c:dLbl>
              <c:idx val="0"/>
              <c:layout>
                <c:manualLayout>
                  <c:x val="3.4294029058499674E-2"/>
                  <c:y val="1.137866401941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2010-12-13-14-15'!$B$31:$C$31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2010-12-13-14-15'!$B$36:$C$36</c:f>
              <c:numCache>
                <c:formatCode>0</c:formatCode>
                <c:ptCount val="2"/>
                <c:pt idx="0" formatCode="General">
                  <c:v>4480</c:v>
                </c:pt>
                <c:pt idx="1">
                  <c:v>194.78260869565219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280144"/>
        <c:axId val="373278968"/>
      </c:barChart>
      <c:catAx>
        <c:axId val="373280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73278968"/>
        <c:crosses val="autoZero"/>
        <c:auto val="1"/>
        <c:lblAlgn val="ctr"/>
        <c:lblOffset val="100"/>
        <c:noMultiLvlLbl val="0"/>
      </c:catAx>
      <c:valAx>
        <c:axId val="3732789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73280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31955380577423"/>
          <c:y val="9.4166031336257103E-2"/>
          <c:w val="0.2873730336546968"/>
          <c:h val="0.6042981884486448"/>
        </c:manualLayout>
      </c:layout>
      <c:overlay val="0"/>
      <c:txPr>
        <a:bodyPr/>
        <a:lstStyle/>
        <a:p>
          <a:pPr>
            <a:defRPr sz="2800" b="1">
              <a:solidFill>
                <a:srgbClr val="000080"/>
              </a:solidFill>
              <a:latin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279752"/>
        <c:axId val="373277792"/>
      </c:barChart>
      <c:catAx>
        <c:axId val="373279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73277792"/>
        <c:crosses val="autoZero"/>
        <c:auto val="1"/>
        <c:lblAlgn val="ctr"/>
        <c:lblOffset val="100"/>
        <c:noMultiLvlLbl val="0"/>
      </c:catAx>
      <c:valAx>
        <c:axId val="373277792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732797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684886264216972"/>
          <c:y val="0.3478729221347332"/>
          <c:w val="0.33519138232720908"/>
          <c:h val="0.55865230387868181"/>
        </c:manualLayout>
      </c:layout>
      <c:pieChart>
        <c:varyColors val="1"/>
        <c:ser>
          <c:idx val="1"/>
          <c:order val="0"/>
          <c:tx>
            <c:strRef>
              <c:f>Data!$Y$26</c:f>
              <c:strCache>
                <c:ptCount val="1"/>
                <c:pt idx="0">
                  <c:v> 1 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8249208073128789"/>
                  <c:y val="6.75524059492563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685605032129598E-2"/>
                  <c:y val="-0.1780888888888888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948660512263553E-2"/>
                  <c:y val="0.143300087489063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Data!$A$27:$A$29</c:f>
              <c:strCache>
                <c:ptCount val="3"/>
                <c:pt idx="0">
                  <c:v>AIMDD</c:v>
                </c:pt>
                <c:pt idx="1">
                  <c:v>MDD</c:v>
                </c:pt>
                <c:pt idx="2">
                  <c:v>IVD</c:v>
                </c:pt>
              </c:strCache>
            </c:strRef>
          </c:cat>
          <c:val>
            <c:numRef>
              <c:f>Data!$Y$27:$Y$29</c:f>
              <c:numCache>
                <c:formatCode>_ * #,##0_ ;_ * \-#,##0_ ;_ * "-"??_ ;_ @_ </c:formatCode>
                <c:ptCount val="3"/>
                <c:pt idx="0">
                  <c:v>4.3043478260869561</c:v>
                </c:pt>
                <c:pt idx="1">
                  <c:v>173.04347826086956</c:v>
                </c:pt>
                <c:pt idx="2">
                  <c:v>17.434782608695652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993152"/>
        <c:axId val="325993936"/>
      </c:barChart>
      <c:catAx>
        <c:axId val="32599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25993936"/>
        <c:crosses val="autoZero"/>
        <c:auto val="1"/>
        <c:lblAlgn val="ctr"/>
        <c:lblOffset val="100"/>
        <c:noMultiLvlLbl val="0"/>
      </c:catAx>
      <c:valAx>
        <c:axId val="325993936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259931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tx>
            <c:strRef>
              <c:f>Data!$Y$30</c:f>
              <c:strCache>
                <c:ptCount val="1"/>
                <c:pt idx="0">
                  <c:v> -   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FFCC"/>
              </a:solidFill>
            </c:spPr>
          </c:dPt>
          <c:dLbls>
            <c:dLbl>
              <c:idx val="0"/>
              <c:layout>
                <c:manualLayout>
                  <c:x val="-0.16400018747656542"/>
                  <c:y val="-0.1728244837758112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6064492289527741"/>
                  <c:y val="0.359556919316401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924061269880688"/>
                  <c:y val="7.979774564912606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77583863230886"/>
                      <c:h val="0.1653830721296128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Data!$A$31:$A$34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Data!$Y$31:$Y$34</c:f>
              <c:numCache>
                <c:formatCode>_ * #,##0_ ;_ * \-#,##0_ ;_ * "-"??_ ;_ @_ </c:formatCode>
                <c:ptCount val="4"/>
                <c:pt idx="0">
                  <c:v>3.4347826086956523</c:v>
                </c:pt>
                <c:pt idx="1">
                  <c:v>0.69565217391304346</c:v>
                </c:pt>
                <c:pt idx="2">
                  <c:v>0</c:v>
                </c:pt>
                <c:pt idx="3">
                  <c:v>0.17391304347826086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995896"/>
        <c:axId val="325991584"/>
      </c:barChart>
      <c:catAx>
        <c:axId val="325995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25991584"/>
        <c:crosses val="autoZero"/>
        <c:auto val="1"/>
        <c:lblAlgn val="ctr"/>
        <c:lblOffset val="100"/>
        <c:noMultiLvlLbl val="0"/>
      </c:catAx>
      <c:valAx>
        <c:axId val="325991584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259958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08232854318262"/>
          <c:y val="0.14762655126727658"/>
          <c:w val="0.84676343167947377"/>
          <c:h val="0.728636921410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'Comparaion 2010-12-13-14-15'!$A$3</c:f>
              <c:strCache>
                <c:ptCount val="1"/>
                <c:pt idx="0">
                  <c:v>2010 (19 NBs)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2.0296242905886594E-2"/>
                  <c:y val="-1.586965603052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'Comparaion 2010-12-13-14-15'!$B$2:$C$2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2010-12-13-14-15'!$B$3:$C$3</c:f>
              <c:numCache>
                <c:formatCode>General</c:formatCode>
                <c:ptCount val="2"/>
                <c:pt idx="0">
                  <c:v>13889</c:v>
                </c:pt>
                <c:pt idx="1">
                  <c:v>817</c:v>
                </c:pt>
              </c:numCache>
            </c:numRef>
          </c:val>
        </c:ser>
        <c:ser>
          <c:idx val="1"/>
          <c:order val="1"/>
          <c:tx>
            <c:strRef>
              <c:f>'Comparaion 2010-12-13-14-15'!$A$4</c:f>
              <c:strCache>
                <c:ptCount val="1"/>
                <c:pt idx="0">
                  <c:v>2012 (28 NBs)</c:v>
                </c:pt>
              </c:strCache>
            </c:strRef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3.1536745406824176E-2"/>
                  <c:y val="-2.4024146146681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844531896604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'Comparaion 2010-12-13-14-15'!$B$2:$C$2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2010-12-13-14-15'!$B$4:$C$4</c:f>
              <c:numCache>
                <c:formatCode>0</c:formatCode>
                <c:ptCount val="2"/>
                <c:pt idx="0" formatCode="General">
                  <c:v>21530</c:v>
                </c:pt>
                <c:pt idx="1">
                  <c:v>769</c:v>
                </c:pt>
              </c:numCache>
            </c:numRef>
          </c:val>
        </c:ser>
        <c:ser>
          <c:idx val="2"/>
          <c:order val="2"/>
          <c:tx>
            <c:strRef>
              <c:f>'Comparaion 2010-12-13-14-15'!$A$5</c:f>
              <c:strCache>
                <c:ptCount val="1"/>
                <c:pt idx="0">
                  <c:v>2013 (28 NBs)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1952738114938747E-2"/>
                  <c:y val="1.0264766787732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BE" sz="20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'Comparaion 2010-12-13-14-15'!$B$2:$C$2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2010-12-13-14-15'!$B$5:$C$5</c:f>
              <c:numCache>
                <c:formatCode>General</c:formatCode>
                <c:ptCount val="2"/>
                <c:pt idx="0">
                  <c:v>21460</c:v>
                </c:pt>
                <c:pt idx="1">
                  <c:v>766</c:v>
                </c:pt>
              </c:numCache>
            </c:numRef>
          </c:val>
        </c:ser>
        <c:ser>
          <c:idx val="3"/>
          <c:order val="3"/>
          <c:tx>
            <c:strRef>
              <c:f>'Comparaion 2010-12-13-14-15'!$A$6</c:f>
              <c:strCache>
                <c:ptCount val="1"/>
                <c:pt idx="0">
                  <c:v>2014 (25 NBs)</c:v>
                </c:pt>
              </c:strCache>
            </c:strRef>
          </c:tx>
          <c:spPr>
            <a:pattFill prst="lgCheck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9.6595452450164154E-3"/>
                  <c:y val="2.2241497701857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844531896604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fr-BE" sz="20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2010-12-13-14-15'!$B$2:$C$2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2010-12-13-14-15'!$B$6:$C$6</c:f>
              <c:numCache>
                <c:formatCode>General</c:formatCode>
                <c:ptCount val="2"/>
                <c:pt idx="0">
                  <c:v>22487</c:v>
                </c:pt>
                <c:pt idx="1">
                  <c:v>899</c:v>
                </c:pt>
              </c:numCache>
            </c:numRef>
          </c:val>
        </c:ser>
        <c:ser>
          <c:idx val="4"/>
          <c:order val="4"/>
          <c:tx>
            <c:strRef>
              <c:f>'Comparaion 2010-12-13-14-15'!$A$7</c:f>
              <c:strCache>
                <c:ptCount val="1"/>
                <c:pt idx="0">
                  <c:v>2015 (22 NBs)</c:v>
                </c:pt>
              </c:strCache>
            </c:strRef>
          </c:tx>
          <c:spPr>
            <a:solidFill>
              <a:srgbClr val="0101FF"/>
            </a:solidFill>
          </c:spPr>
          <c:invertIfNegative val="0"/>
          <c:dLbls>
            <c:dLbl>
              <c:idx val="0"/>
              <c:layout>
                <c:manualLayout>
                  <c:x val="1.6239995542414499E-2"/>
                  <c:y val="1.1378554573361574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fr-BE" sz="2000" b="1" i="0" u="none" strike="noStrike" kern="1200" baseline="0">
                        <a:solidFill>
                          <a:srgbClr val="00008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fld id="{4DEA85CD-2CA2-4BA2-84DF-32697D262082}" type="VALUE">
                      <a:rPr lang="en-US" sz="2000" b="1" i="0" u="none" strike="noStrike" kern="1200" baseline="0">
                        <a:solidFill>
                          <a:srgbClr val="00008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rPr>
                      <a:pPr algn="ctr" rtl="0">
                        <a:defRPr lang="fr-BE" sz="2000" b="1" i="0" u="none" strike="noStrike" kern="1200" baseline="0">
                          <a:solidFill>
                            <a:srgbClr val="00008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pPr>
                      <a:t>[VALEUR]</a:t>
                    </a:fld>
                    <a:endParaRPr lang="fr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072953230243808E-2"/>
                      <c:h val="7.621914619714043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fr-BE" sz="20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2010-12-13-14-15'!$B$2:$C$2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2010-12-13-14-15'!$B$7:$C$7</c:f>
              <c:numCache>
                <c:formatCode>0</c:formatCode>
                <c:ptCount val="2"/>
                <c:pt idx="0" formatCode="General">
                  <c:v>21037</c:v>
                </c:pt>
                <c:pt idx="1">
                  <c:v>914.6521739130435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178800"/>
        <c:axId val="242178408"/>
      </c:barChart>
      <c:catAx>
        <c:axId val="242178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20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42178408"/>
        <c:crosses val="autoZero"/>
        <c:auto val="1"/>
        <c:lblAlgn val="ctr"/>
        <c:lblOffset val="100"/>
        <c:noMultiLvlLbl val="0"/>
      </c:catAx>
      <c:valAx>
        <c:axId val="242178408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20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42178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87882237611862"/>
          <c:y val="0.17481315177519458"/>
          <c:w val="0.3185243765837103"/>
          <c:h val="0.41816744028081476"/>
        </c:manualLayout>
      </c:layout>
      <c:overlay val="0"/>
      <c:txPr>
        <a:bodyPr/>
        <a:lstStyle/>
        <a:p>
          <a:pPr>
            <a:defRPr sz="2000">
              <a:solidFill>
                <a:srgbClr val="000080"/>
              </a:solidFill>
              <a:latin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Data!$Y$35</c:f>
              <c:strCache>
                <c:ptCount val="1"/>
                <c:pt idx="0">
                  <c:v> 1 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</c:dPt>
          <c:dPt>
            <c:idx val="1"/>
            <c:bubble3D val="0"/>
            <c:spPr>
              <a:solidFill>
                <a:srgbClr val="FF00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00FFCC"/>
              </a:solidFill>
            </c:spPr>
          </c:dPt>
          <c:dPt>
            <c:idx val="7"/>
            <c:bubble3D val="0"/>
            <c:spPr>
              <a:solidFill>
                <a:srgbClr val="0101FF"/>
              </a:solidFill>
            </c:spPr>
          </c:dPt>
          <c:dLbls>
            <c:dLbl>
              <c:idx val="0"/>
              <c:layout>
                <c:manualLayout>
                  <c:x val="5.2417734731578937E-2"/>
                  <c:y val="-1.36956838728491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634292799887001"/>
                  <c:y val="-0.197512544495432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fr-BE" sz="1600" b="0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Data!$A$36:$A$43</c:f>
              <c:strCache>
                <c:ptCount val="8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EC design examination</c:v>
                </c:pt>
                <c:pt idx="6">
                  <c:v>EC design examination with drug consultation</c:v>
                </c:pt>
                <c:pt idx="7">
                  <c:v>EC design examination with drug consultation for initial certification</c:v>
                </c:pt>
              </c:strCache>
            </c:strRef>
          </c:cat>
          <c:val>
            <c:numRef>
              <c:f>Data!$Y$36:$Y$43</c:f>
              <c:numCache>
                <c:formatCode>_ * #,##0_ ;_ * \-#,##0_ ;_ * "-"??_ ;_ @_ </c:formatCode>
                <c:ptCount val="8"/>
                <c:pt idx="0">
                  <c:v>89.086956521739125</c:v>
                </c:pt>
                <c:pt idx="1">
                  <c:v>45.956521739130437</c:v>
                </c:pt>
                <c:pt idx="2">
                  <c:v>1.173913043478261</c:v>
                </c:pt>
                <c:pt idx="3">
                  <c:v>1.173913043478261</c:v>
                </c:pt>
                <c:pt idx="4">
                  <c:v>2.5652173913043477</c:v>
                </c:pt>
                <c:pt idx="5">
                  <c:v>35.826086956521742</c:v>
                </c:pt>
                <c:pt idx="6">
                  <c:v>1.1304347826086956</c:v>
                </c:pt>
                <c:pt idx="7">
                  <c:v>1.6086956521739131</c:v>
                </c:pt>
              </c:numCache>
            </c:numRef>
          </c:val>
        </c:ser>
        <c:ser>
          <c:idx val="1"/>
          <c:order val="1"/>
          <c:tx>
            <c:strRef>
              <c:f>Data!$Y$35</c:f>
              <c:strCache>
                <c:ptCount val="1"/>
                <c:pt idx="0">
                  <c:v> 1 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</c:dPt>
          <c:dPt>
            <c:idx val="1"/>
            <c:bubble3D val="0"/>
            <c:spPr>
              <a:solidFill>
                <a:srgbClr val="FF00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00FFCC"/>
              </a:solidFill>
            </c:spPr>
          </c:dPt>
          <c:dPt>
            <c:idx val="7"/>
            <c:bubble3D val="0"/>
            <c:spPr>
              <a:solidFill>
                <a:srgbClr val="0101FF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1817359912997872"/>
                  <c:y val="0.270649662381945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279163008424762"/>
                  <c:y val="0.163878513583237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951877023548095"/>
                  <c:y val="7.4609383762927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2956599458271442"/>
                  <c:y val="0.193590024003409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22458570884959972"/>
                  <c:y val="0.221688034188034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2314144861216601"/>
                  <c:y val="7.83475783475783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47857426810612"/>
                      <c:h val="0.4380341880341880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Data!$A$36:$A$43</c:f>
              <c:strCache>
                <c:ptCount val="8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EC design examination</c:v>
                </c:pt>
                <c:pt idx="6">
                  <c:v>EC design examination with drug consultation</c:v>
                </c:pt>
                <c:pt idx="7">
                  <c:v>EC design examination with drug consultation for initial certification</c:v>
                </c:pt>
              </c:strCache>
            </c:strRef>
          </c:cat>
          <c:val>
            <c:numRef>
              <c:f>Data!$Y$36:$Y$43</c:f>
              <c:numCache>
                <c:formatCode>_ * #,##0_ ;_ * \-#,##0_ ;_ * "-"??_ ;_ @_ </c:formatCode>
                <c:ptCount val="8"/>
                <c:pt idx="0">
                  <c:v>89.086956521739125</c:v>
                </c:pt>
                <c:pt idx="1">
                  <c:v>45.956521739130437</c:v>
                </c:pt>
                <c:pt idx="2">
                  <c:v>1.173913043478261</c:v>
                </c:pt>
                <c:pt idx="3">
                  <c:v>1.173913043478261</c:v>
                </c:pt>
                <c:pt idx="4">
                  <c:v>2.5652173913043477</c:v>
                </c:pt>
                <c:pt idx="5">
                  <c:v>35.826086956521742</c:v>
                </c:pt>
                <c:pt idx="6">
                  <c:v>1.1304347826086956</c:v>
                </c:pt>
                <c:pt idx="7">
                  <c:v>1.6086956521739131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443032"/>
        <c:axId val="244442640"/>
      </c:barChart>
      <c:catAx>
        <c:axId val="244443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44442640"/>
        <c:crosses val="autoZero"/>
        <c:auto val="1"/>
        <c:lblAlgn val="ctr"/>
        <c:lblOffset val="100"/>
        <c:noMultiLvlLbl val="0"/>
      </c:catAx>
      <c:valAx>
        <c:axId val="244442640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444430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tx>
            <c:strRef>
              <c:f>Data!$Y$44</c:f>
              <c:strCache>
                <c:ptCount val="1"/>
                <c:pt idx="0">
                  <c:v> -   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13766113000667826"/>
                  <c:y val="0.212051618547681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382399371646044"/>
                  <c:y val="-0.27913073529293075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Data!$A$45:$A$47</c:f>
              <c:strCache>
                <c:ptCount val="3"/>
                <c:pt idx="0">
                  <c:v>Annex 3</c:v>
                </c:pt>
                <c:pt idx="1">
                  <c:v>Annex 4 </c:v>
                </c:pt>
                <c:pt idx="2">
                  <c:v>Annex 7</c:v>
                </c:pt>
              </c:strCache>
            </c:strRef>
          </c:cat>
          <c:val>
            <c:numRef>
              <c:f>Data!$Y$45:$Y$47</c:f>
              <c:numCache>
                <c:formatCode>_ * #,##0_ ;_ * \-#,##0_ ;_ * "-"??_ ;_ @_ </c:formatCode>
                <c:ptCount val="3"/>
                <c:pt idx="0">
                  <c:v>4.4347826086956523</c:v>
                </c:pt>
                <c:pt idx="1">
                  <c:v>13.521739130434783</c:v>
                </c:pt>
                <c:pt idx="2">
                  <c:v>0.82608695652173914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Data!$X$49:$Y$49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Data!$X$50:$Y$50</c:f>
              <c:numCache>
                <c:formatCode>_ * #,##0_ ;_ * \-#,##0_ ;_ * "-"??_ ;_ @_ </c:formatCode>
                <c:ptCount val="2"/>
                <c:pt idx="0">
                  <c:v>20157</c:v>
                </c:pt>
                <c:pt idx="1">
                  <c:v>916.22727272727275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441072"/>
        <c:axId val="245595472"/>
      </c:barChart>
      <c:catAx>
        <c:axId val="24444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2000">
                <a:solidFill>
                  <a:srgbClr val="000080"/>
                </a:solidFill>
              </a:defRPr>
            </a:pPr>
            <a:endParaRPr lang="fr-FR"/>
          </a:p>
        </c:txPr>
        <c:crossAx val="245595472"/>
        <c:crosses val="autoZero"/>
        <c:auto val="1"/>
        <c:lblAlgn val="ctr"/>
        <c:lblOffset val="100"/>
        <c:noMultiLvlLbl val="0"/>
      </c:catAx>
      <c:valAx>
        <c:axId val="245595472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20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44441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706592314636465E-2"/>
          <c:y val="0.20866662701590444"/>
          <c:w val="0.88956188168786576"/>
          <c:h val="0.6905031311000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'Comparaion 2010-12-13-14-15'!$A$50</c:f>
              <c:strCache>
                <c:ptCount val="1"/>
                <c:pt idx="0">
                  <c:v>2010 (19 NBs)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4562603971959819E-2"/>
                  <c:y val="1.6762158174059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2010-12-13-14-15'!$B$49:$C$49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2010-12-13-14-15'!$B$50:$C$50</c:f>
              <c:numCache>
                <c:formatCode>0</c:formatCode>
                <c:ptCount val="2"/>
                <c:pt idx="0">
                  <c:v>11695</c:v>
                </c:pt>
                <c:pt idx="1">
                  <c:v>687.94117647058829</c:v>
                </c:pt>
              </c:numCache>
            </c:numRef>
          </c:val>
        </c:ser>
        <c:ser>
          <c:idx val="1"/>
          <c:order val="1"/>
          <c:tx>
            <c:strRef>
              <c:f>'Comparaion 2010-12-13-14-15'!$A$51</c:f>
              <c:strCache>
                <c:ptCount val="1"/>
                <c:pt idx="0">
                  <c:v>2012 (28 NBs)</c:v>
                </c:pt>
              </c:strCache>
            </c:strRef>
          </c:tx>
          <c:spPr>
            <a:pattFill prst="lgCheck">
              <a:fgClr>
                <a:srgbClr val="FF99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9416805295946384E-2"/>
                  <c:y val="1.3968465145049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2010-12-13-14-15'!$B$49:$C$49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2010-12-13-14-15'!$B$51:$C$51</c:f>
              <c:numCache>
                <c:formatCode>0</c:formatCode>
                <c:ptCount val="2"/>
                <c:pt idx="0" formatCode="General">
                  <c:v>18734</c:v>
                </c:pt>
                <c:pt idx="1">
                  <c:v>669.07142857142856</c:v>
                </c:pt>
              </c:numCache>
            </c:numRef>
          </c:val>
        </c:ser>
        <c:ser>
          <c:idx val="2"/>
          <c:order val="2"/>
          <c:tx>
            <c:strRef>
              <c:f>'Comparaion 2010-12-13-14-15'!$A$52</c:f>
              <c:strCache>
                <c:ptCount val="1"/>
                <c:pt idx="0">
                  <c:v>2013 (28 NBs)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2944536863964257E-2"/>
                  <c:y val="1.1174772116039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2010-12-13-14-15'!$B$49:$C$49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2010-12-13-14-15'!$B$52:$C$52</c:f>
              <c:numCache>
                <c:formatCode>0</c:formatCode>
                <c:ptCount val="2"/>
                <c:pt idx="0" formatCode="General">
                  <c:v>16946</c:v>
                </c:pt>
                <c:pt idx="1">
                  <c:v>605.21428571428567</c:v>
                </c:pt>
              </c:numCache>
            </c:numRef>
          </c:val>
        </c:ser>
        <c:ser>
          <c:idx val="3"/>
          <c:order val="3"/>
          <c:tx>
            <c:strRef>
              <c:f>'Comparaion 2010-12-13-14-15'!$A$53</c:f>
              <c:strCache>
                <c:ptCount val="1"/>
                <c:pt idx="0">
                  <c:v>2014 (25 NBs)</c:v>
                </c:pt>
              </c:strCache>
            </c:strRef>
          </c:tx>
          <c:spPr>
            <a:pattFill prst="lgCheck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6.4722684319821287E-3"/>
                  <c:y val="-4.7492781493169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2010-12-13-14-15'!$B$49:$C$49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2010-12-13-14-15'!$B$53:$C$53</c:f>
              <c:numCache>
                <c:formatCode>0</c:formatCode>
                <c:ptCount val="2"/>
                <c:pt idx="0" formatCode="General">
                  <c:v>17113</c:v>
                </c:pt>
                <c:pt idx="1">
                  <c:v>684.52</c:v>
                </c:pt>
              </c:numCache>
            </c:numRef>
          </c:val>
        </c:ser>
        <c:ser>
          <c:idx val="4"/>
          <c:order val="4"/>
          <c:tx>
            <c:strRef>
              <c:f>'Comparaion 2010-12-13-14-15'!$A$54</c:f>
              <c:strCache>
                <c:ptCount val="1"/>
                <c:pt idx="0">
                  <c:v>2015 (22 NBs)</c:v>
                </c:pt>
              </c:strCache>
            </c:strRef>
          </c:tx>
          <c:spPr>
            <a:solidFill>
              <a:srgbClr val="0101FF"/>
            </a:solidFill>
          </c:spPr>
          <c:invertIfNegative val="0"/>
          <c:dLbls>
            <c:dLbl>
              <c:idx val="0"/>
              <c:layout>
                <c:manualLayout>
                  <c:x val="1.2944536863964197E-2"/>
                  <c:y val="-5.12171138673795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2010-12-13-14-15'!$B$49:$C$49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2010-12-13-14-15'!$B$54:$C$54</c:f>
              <c:numCache>
                <c:formatCode>0</c:formatCode>
                <c:ptCount val="2"/>
                <c:pt idx="0" formatCode="General">
                  <c:v>20157</c:v>
                </c:pt>
                <c:pt idx="1">
                  <c:v>876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593512"/>
        <c:axId val="245593120"/>
      </c:barChart>
      <c:catAx>
        <c:axId val="245593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45593120"/>
        <c:crosses val="autoZero"/>
        <c:auto val="1"/>
        <c:lblAlgn val="ctr"/>
        <c:lblOffset val="100"/>
        <c:noMultiLvlLbl val="0"/>
      </c:catAx>
      <c:valAx>
        <c:axId val="24559312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45593512"/>
        <c:crosses val="autoZero"/>
        <c:crossBetween val="between"/>
        <c:majorUnit val="4000"/>
      </c:valAx>
    </c:plotArea>
    <c:legend>
      <c:legendPos val="r"/>
      <c:layout>
        <c:manualLayout>
          <c:xMode val="edge"/>
          <c:yMode val="edge"/>
          <c:x val="0.69307252882982384"/>
          <c:y val="0.25073153553797739"/>
          <c:w val="0.21162377327268481"/>
          <c:h val="0.45122225846701147"/>
        </c:manualLayout>
      </c:layout>
      <c:overlay val="0"/>
      <c:txPr>
        <a:bodyPr/>
        <a:lstStyle/>
        <a:p>
          <a:pPr>
            <a:defRPr sz="1800">
              <a:solidFill>
                <a:srgbClr val="000080"/>
              </a:solidFill>
              <a:latin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591944"/>
        <c:axId val="150898384"/>
      </c:barChart>
      <c:catAx>
        <c:axId val="245591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50898384"/>
        <c:crosses val="autoZero"/>
        <c:auto val="1"/>
        <c:lblAlgn val="ctr"/>
        <c:lblOffset val="100"/>
        <c:noMultiLvlLbl val="0"/>
      </c:catAx>
      <c:valAx>
        <c:axId val="150898384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455919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tx>
            <c:strRef>
              <c:f>Data!$AB$4</c:f>
              <c:strCache>
                <c:ptCount val="1"/>
                <c:pt idx="0">
                  <c:v> -   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0.34823420604202432"/>
                  <c:y val="8.01214348206474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3989796931055378E-2"/>
                  <c:y val="-0.3025333333333333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615903788467885E-2"/>
                  <c:y val="0.112687611018428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Data!$A$5:$A$7</c:f>
              <c:strCache>
                <c:ptCount val="3"/>
                <c:pt idx="0">
                  <c:v>AIMDD</c:v>
                </c:pt>
                <c:pt idx="1">
                  <c:v> MDD</c:v>
                </c:pt>
                <c:pt idx="2">
                  <c:v> IVD</c:v>
                </c:pt>
              </c:strCache>
            </c:strRef>
          </c:cat>
          <c:val>
            <c:numRef>
              <c:f>Data!$AB$5:$AB$7</c:f>
              <c:numCache>
                <c:formatCode>_ * #,##0_ ;_ * \-#,##0_ ;_ * "-"??_ ;_ @_ </c:formatCode>
                <c:ptCount val="3"/>
                <c:pt idx="0">
                  <c:v>20.818181818181817</c:v>
                </c:pt>
                <c:pt idx="1">
                  <c:v>775.22727272727275</c:v>
                </c:pt>
                <c:pt idx="2">
                  <c:v>55.090909090909093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298609839467735E-2"/>
          <c:y val="0.15513183171138462"/>
          <c:w val="0.58214928190155957"/>
          <c:h val="0.688350916441851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Data!$X$51:$Y$51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Data!$X$52:$Y$52</c:f>
              <c:numCache>
                <c:formatCode>_ * #,##0_ ;_ * \-#,##0_ ;_ * "-"??_ ;_ @_ </c:formatCode>
                <c:ptCount val="2"/>
                <c:pt idx="0">
                  <c:v>1294</c:v>
                </c:pt>
                <c:pt idx="1">
                  <c:v>58.81818181818182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897600"/>
        <c:axId val="150895248"/>
      </c:barChart>
      <c:catAx>
        <c:axId val="15089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2000">
                <a:solidFill>
                  <a:srgbClr val="000080"/>
                </a:solidFill>
              </a:defRPr>
            </a:pPr>
            <a:endParaRPr lang="fr-FR"/>
          </a:p>
        </c:txPr>
        <c:crossAx val="150895248"/>
        <c:crosses val="autoZero"/>
        <c:auto val="1"/>
        <c:lblAlgn val="ctr"/>
        <c:lblOffset val="100"/>
        <c:noMultiLvlLbl val="0"/>
      </c:catAx>
      <c:valAx>
        <c:axId val="150895248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2000">
                <a:solidFill>
                  <a:srgbClr val="000080"/>
                </a:solidFill>
              </a:defRPr>
            </a:pPr>
            <a:endParaRPr lang="fr-FR"/>
          </a:p>
        </c:txPr>
        <c:crossAx val="1508976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'Comparaion 2010-12-13-14-15'!$A$68</c:f>
              <c:strCache>
                <c:ptCount val="1"/>
                <c:pt idx="0">
                  <c:v>2010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2000" b="0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2010-12-13-14-15'!$B$67:$C$67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'Comparaion 2010-12-13-14-15'!$B$68:$C$68</c:f>
              <c:numCache>
                <c:formatCode>General</c:formatCode>
                <c:ptCount val="2"/>
                <c:pt idx="0">
                  <c:v>244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'Comparaion 2010-12-13-14-15'!$A$69</c:f>
              <c:strCache>
                <c:ptCount val="1"/>
                <c:pt idx="0">
                  <c:v>2012</c:v>
                </c:pt>
              </c:strCache>
            </c:strRef>
          </c:tx>
          <c:spPr>
            <a:pattFill prst="lgCheck">
              <a:fgClr>
                <a:srgbClr val="FF99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3698585809775182E-2"/>
                  <c:y val="-6.6386848712997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2000" b="0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2010-12-13-14-15'!$B$67:$C$67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'Comparaion 2010-12-13-14-15'!$B$69:$C$69</c:f>
              <c:numCache>
                <c:formatCode>0</c:formatCode>
                <c:ptCount val="2"/>
                <c:pt idx="0" formatCode="General">
                  <c:v>915</c:v>
                </c:pt>
                <c:pt idx="1">
                  <c:v>32.678571428571431</c:v>
                </c:pt>
              </c:numCache>
            </c:numRef>
          </c:val>
        </c:ser>
        <c:ser>
          <c:idx val="2"/>
          <c:order val="2"/>
          <c:tx>
            <c:strRef>
              <c:f>'Comparaion 2010-12-13-14-15'!$A$70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2000" b="0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2010-12-13-14-15'!$B$67:$C$67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'Comparaion 2010-12-13-14-15'!$B$70:$C$70</c:f>
              <c:numCache>
                <c:formatCode>General</c:formatCode>
                <c:ptCount val="2"/>
                <c:pt idx="0">
                  <c:v>881</c:v>
                </c:pt>
                <c:pt idx="1">
                  <c:v>31</c:v>
                </c:pt>
              </c:numCache>
            </c:numRef>
          </c:val>
        </c:ser>
        <c:ser>
          <c:idx val="3"/>
          <c:order val="3"/>
          <c:tx>
            <c:strRef>
              <c:f>'Comparaion 2010-12-13-14-15'!$A$71</c:f>
              <c:strCache>
                <c:ptCount val="1"/>
                <c:pt idx="0">
                  <c:v>2014</c:v>
                </c:pt>
              </c:strCache>
            </c:strRef>
          </c:tx>
          <c:spPr>
            <a:pattFill prst="lgCheck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3698585809775182E-2"/>
                  <c:y val="6.6386848712996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2000" b="0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2010-12-13-14-15'!$B$67:$C$67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'Comparaion 2010-12-13-14-15'!$B$71:$C$71</c:f>
              <c:numCache>
                <c:formatCode>0</c:formatCode>
                <c:ptCount val="2"/>
                <c:pt idx="0" formatCode="General">
                  <c:v>1058</c:v>
                </c:pt>
                <c:pt idx="1">
                  <c:v>42.32</c:v>
                </c:pt>
              </c:numCache>
            </c:numRef>
          </c:val>
        </c:ser>
        <c:ser>
          <c:idx val="4"/>
          <c:order val="4"/>
          <c:tx>
            <c:strRef>
              <c:f>'Comparaion 2010-12-13-14-15'!$A$72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101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2000" b="0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2010-12-13-14-15'!$B$67:$C$67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'Comparaion 2010-12-13-14-15'!$B$72:$C$72</c:f>
              <c:numCache>
                <c:formatCode>0</c:formatCode>
                <c:ptCount val="2"/>
                <c:pt idx="0" formatCode="General">
                  <c:v>1294</c:v>
                </c:pt>
                <c:pt idx="1">
                  <c:v>56.260869565217391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254288"/>
        <c:axId val="245100280"/>
      </c:barChart>
      <c:catAx>
        <c:axId val="316254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45100280"/>
        <c:crosses val="autoZero"/>
        <c:auto val="1"/>
        <c:lblAlgn val="ctr"/>
        <c:lblOffset val="100"/>
        <c:noMultiLvlLbl val="0"/>
      </c:catAx>
      <c:valAx>
        <c:axId val="245100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fr-BE" sz="2000" b="0" i="0" u="none" strike="noStrike" kern="1200" baseline="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31625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31955380577423"/>
          <c:y val="0.32980898221055704"/>
          <c:w val="0.21726361580104908"/>
          <c:h val="0.3284369010377412"/>
        </c:manualLayout>
      </c:layout>
      <c:overlay val="0"/>
      <c:txPr>
        <a:bodyPr/>
        <a:lstStyle/>
        <a:p>
          <a:pPr algn="ctr">
            <a:defRPr lang="fr-BE" sz="2000" b="0" i="0" u="none" strike="noStrike" kern="1200" baseline="0">
              <a:solidFill>
                <a:srgbClr val="00008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101456"/>
        <c:axId val="245101848"/>
      </c:barChart>
      <c:catAx>
        <c:axId val="245101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45101848"/>
        <c:crosses val="autoZero"/>
        <c:auto val="1"/>
        <c:lblAlgn val="ctr"/>
        <c:lblOffset val="100"/>
        <c:noMultiLvlLbl val="0"/>
      </c:catAx>
      <c:valAx>
        <c:axId val="245101848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451014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569881889763778"/>
          <c:y val="0.15064377369495477"/>
          <c:w val="0.44693591426071744"/>
          <c:h val="0.74489319043452906"/>
        </c:manualLayout>
      </c:layout>
      <c:pie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245154064005524"/>
                  <c:y val="-6.60720909886264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32076017293862"/>
                      <c:h val="0.1919111111111111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1258033112106931"/>
                  <c:y val="8.33434820647419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Data!$A$51:$A$53</c:f>
              <c:strCache>
                <c:ptCount val="3"/>
                <c:pt idx="0">
                  <c:v> Certification holders</c:v>
                </c:pt>
                <c:pt idx="1">
                  <c:v>Outside EU</c:v>
                </c:pt>
                <c:pt idx="2">
                  <c:v>EU</c:v>
                </c:pt>
              </c:strCache>
            </c:strRef>
          </c:cat>
          <c:val>
            <c:numRef>
              <c:f>Data!$X$51:$X$53</c:f>
              <c:numCache>
                <c:formatCode>_ * #,##0_ ;_ * \-#,##0_ ;_ * "-"??_ ;_ @_ </c:formatCode>
                <c:ptCount val="3"/>
                <c:pt idx="0">
                  <c:v>0</c:v>
                </c:pt>
                <c:pt idx="1">
                  <c:v>19823</c:v>
                </c:pt>
                <c:pt idx="2">
                  <c:v>9008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103416"/>
        <c:axId val="245103808"/>
      </c:barChart>
      <c:catAx>
        <c:axId val="245103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45103808"/>
        <c:crosses val="autoZero"/>
        <c:auto val="1"/>
        <c:lblAlgn val="ctr"/>
        <c:lblOffset val="100"/>
        <c:noMultiLvlLbl val="0"/>
      </c:catAx>
      <c:valAx>
        <c:axId val="245103808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451034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516503387657936E-2"/>
          <c:y val="0.14312039312039315"/>
          <c:w val="0.87783620979063659"/>
          <c:h val="0.74140758510837246"/>
        </c:manualLayout>
      </c:layout>
      <c:barChart>
        <c:barDir val="col"/>
        <c:grouping val="clustered"/>
        <c:varyColors val="0"/>
        <c:ser>
          <c:idx val="0"/>
          <c:order val="0"/>
          <c:tx>
            <c:v>FTE Employee</c:v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224806201550387E-3"/>
                  <c:y val="2.4570024570024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Data!$X$57:$Z$57</c:f>
              <c:strCache>
                <c:ptCount val="3"/>
                <c:pt idx="0">
                  <c:v>Total</c:v>
                </c:pt>
                <c:pt idx="1">
                  <c:v>Average</c:v>
                </c:pt>
                <c:pt idx="2">
                  <c:v>Median</c:v>
                </c:pt>
              </c:strCache>
            </c:strRef>
          </c:cat>
          <c:val>
            <c:numRef>
              <c:f>Data!$X$58:$Z$58</c:f>
              <c:numCache>
                <c:formatCode>_ * #,##0_ ;_ * \-#,##0_ ;_ * "-"??_ ;_ @_ </c:formatCode>
                <c:ptCount val="3"/>
                <c:pt idx="0">
                  <c:v>1691.5</c:v>
                </c:pt>
                <c:pt idx="1">
                  <c:v>76.88636363636364</c:v>
                </c:pt>
                <c:pt idx="2" formatCode="0">
                  <c:v>32.5</c:v>
                </c:pt>
              </c:numCache>
            </c:numRef>
          </c:val>
        </c:ser>
        <c:ser>
          <c:idx val="1"/>
          <c:order val="1"/>
          <c:tx>
            <c:v>FTE External Contractors</c:v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8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Data!$X$57:$Z$57</c:f>
              <c:strCache>
                <c:ptCount val="3"/>
                <c:pt idx="0">
                  <c:v>Total</c:v>
                </c:pt>
                <c:pt idx="1">
                  <c:v>Average</c:v>
                </c:pt>
                <c:pt idx="2">
                  <c:v>Median</c:v>
                </c:pt>
              </c:strCache>
            </c:strRef>
          </c:cat>
          <c:val>
            <c:numRef>
              <c:f>Data!$X$59:$Z$59</c:f>
              <c:numCache>
                <c:formatCode>_ * #,##0_ ;_ * \-#,##0_ ;_ * "-"??_ ;_ @_ </c:formatCode>
                <c:ptCount val="3"/>
                <c:pt idx="0">
                  <c:v>606</c:v>
                </c:pt>
                <c:pt idx="1">
                  <c:v>27.545454545454547</c:v>
                </c:pt>
                <c:pt idx="2" formatCode="0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104592"/>
        <c:axId val="245104984"/>
      </c:barChart>
      <c:catAx>
        <c:axId val="24510459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245104984"/>
        <c:crosses val="autoZero"/>
        <c:auto val="1"/>
        <c:lblAlgn val="ctr"/>
        <c:lblOffset val="100"/>
        <c:noMultiLvlLbl val="0"/>
      </c:catAx>
      <c:valAx>
        <c:axId val="24510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99"/>
              </a:solidFill>
              <a:prstDash val="dash"/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245104592"/>
        <c:crosses val="autoZero"/>
        <c:crossBetween val="between"/>
      </c:valAx>
      <c:spPr>
        <a:noFill/>
        <a:ln>
          <a:solidFill>
            <a:srgbClr val="000099"/>
          </a:solidFill>
        </a:ln>
        <a:effectLst/>
      </c:spPr>
    </c:plotArea>
    <c:legend>
      <c:legendPos val="b"/>
      <c:layout>
        <c:manualLayout>
          <c:xMode val="edge"/>
          <c:yMode val="edge"/>
          <c:x val="0.62901578618079712"/>
          <c:y val="0.27979067112925382"/>
          <c:w val="0.35485583379112495"/>
          <c:h val="0.35984896851038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8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rgbClr val="000099"/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tx>
            <c:strRef>
              <c:f>Data!$Y$8</c:f>
              <c:strCache>
                <c:ptCount val="1"/>
                <c:pt idx="0">
                  <c:v> -   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3711245709670908"/>
                  <c:y val="-0.17665952890792291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4486715122148192"/>
                  <c:y val="0.21212266828530801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80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32177851806985663"/>
                  <c:y val="1.6698140248528892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80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38444250333041485"/>
                  <c:y val="2.2234905206723558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80"/>
                        </a:solidFill>
                      </a:rPr>
                      <a:t>Annex 5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Data!$A$9:$A$12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Data!$Y$9:$Y$12</c:f>
              <c:numCache>
                <c:formatCode>_ * #,##0_ ;_ * \-#,##0_ ;_ * "-"??_ ;_ @_ </c:formatCode>
                <c:ptCount val="4"/>
                <c:pt idx="0">
                  <c:v>17.09090909090909</c:v>
                </c:pt>
                <c:pt idx="1">
                  <c:v>2.3636363636363638</c:v>
                </c:pt>
                <c:pt idx="2">
                  <c:v>0</c:v>
                </c:pt>
                <c:pt idx="3">
                  <c:v>0.72727272727272729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01942479642179E-2"/>
          <c:y val="0.11822342370874127"/>
          <c:w val="0.9080170361729355"/>
          <c:h val="0.74062104911167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'Comparaion 2010-12-13-14-15'!$A$91</c:f>
              <c:strCache>
                <c:ptCount val="1"/>
                <c:pt idx="0">
                  <c:v>2010</c:v>
                </c:pt>
              </c:strCache>
            </c:strRef>
          </c:tx>
          <c:spPr>
            <a:pattFill prst="lgCheck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008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'Comparaion 2010-12-13-14-15'!$B$90:$C$90</c:f>
              <c:strCache>
                <c:ptCount val="2"/>
                <c:pt idx="0">
                  <c:v>FTE employee</c:v>
                </c:pt>
                <c:pt idx="1">
                  <c:v>FTE external contractors</c:v>
                </c:pt>
              </c:strCache>
            </c:strRef>
          </c:cat>
          <c:val>
            <c:numRef>
              <c:f>'Comparaion 2010-12-13-14-15'!$B$91:$C$91</c:f>
              <c:numCache>
                <c:formatCode>0</c:formatCode>
                <c:ptCount val="2"/>
                <c:pt idx="0">
                  <c:v>45.264705882352942</c:v>
                </c:pt>
                <c:pt idx="1">
                  <c:v>18.235294117647058</c:v>
                </c:pt>
              </c:numCache>
            </c:numRef>
          </c:val>
        </c:ser>
        <c:ser>
          <c:idx val="1"/>
          <c:order val="1"/>
          <c:tx>
            <c:strRef>
              <c:f>'Comparaion 2010-12-13-14-15'!$A$92</c:f>
              <c:strCache>
                <c:ptCount val="1"/>
                <c:pt idx="0">
                  <c:v>2012</c:v>
                </c:pt>
              </c:strCache>
            </c:strRef>
          </c:tx>
          <c:spPr>
            <a:pattFill prst="lgCheck">
              <a:fgClr>
                <a:srgbClr val="FF99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008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'Comparaion 2010-12-13-14-15'!$B$90:$C$90</c:f>
              <c:strCache>
                <c:ptCount val="2"/>
                <c:pt idx="0">
                  <c:v>FTE employee</c:v>
                </c:pt>
                <c:pt idx="1">
                  <c:v>FTE external contractors</c:v>
                </c:pt>
              </c:strCache>
            </c:strRef>
          </c:cat>
          <c:val>
            <c:numRef>
              <c:f>'Comparaion 2010-12-13-14-15'!$B$92:$C$92</c:f>
              <c:numCache>
                <c:formatCode>0</c:formatCode>
                <c:ptCount val="2"/>
                <c:pt idx="0">
                  <c:v>49.407142857142858</c:v>
                </c:pt>
                <c:pt idx="1">
                  <c:v>28.035714285714285</c:v>
                </c:pt>
              </c:numCache>
            </c:numRef>
          </c:val>
        </c:ser>
        <c:ser>
          <c:idx val="2"/>
          <c:order val="2"/>
          <c:tx>
            <c:strRef>
              <c:f>'Comparaion 2010-12-13-14-15'!$A$93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008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'Comparaion 2010-12-13-14-15'!$B$90:$C$90</c:f>
              <c:strCache>
                <c:ptCount val="2"/>
                <c:pt idx="0">
                  <c:v>FTE employee</c:v>
                </c:pt>
                <c:pt idx="1">
                  <c:v>FTE external contractors</c:v>
                </c:pt>
              </c:strCache>
            </c:strRef>
          </c:cat>
          <c:val>
            <c:numRef>
              <c:f>'Comparaion 2010-12-13-14-15'!$B$93:$C$93</c:f>
              <c:numCache>
                <c:formatCode>0</c:formatCode>
                <c:ptCount val="2"/>
                <c:pt idx="0">
                  <c:v>46</c:v>
                </c:pt>
                <c:pt idx="1">
                  <c:v>26</c:v>
                </c:pt>
              </c:numCache>
            </c:numRef>
          </c:val>
        </c:ser>
        <c:ser>
          <c:idx val="3"/>
          <c:order val="3"/>
          <c:tx>
            <c:strRef>
              <c:f>'Comparaion 2010-12-13-14-15'!$A$94</c:f>
              <c:strCache>
                <c:ptCount val="1"/>
                <c:pt idx="0">
                  <c:v>2014</c:v>
                </c:pt>
              </c:strCache>
            </c:strRef>
          </c:tx>
          <c:spPr>
            <a:pattFill prst="lgCheck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008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'Comparaion 2010-12-13-14-15'!$B$90:$C$90</c:f>
              <c:strCache>
                <c:ptCount val="2"/>
                <c:pt idx="0">
                  <c:v>FTE employee</c:v>
                </c:pt>
                <c:pt idx="1">
                  <c:v>FTE external contractors</c:v>
                </c:pt>
              </c:strCache>
            </c:strRef>
          </c:cat>
          <c:val>
            <c:numRef>
              <c:f>'Comparaion 2010-12-13-14-15'!$B$94:$C$94</c:f>
              <c:numCache>
                <c:formatCode>0</c:formatCode>
                <c:ptCount val="2"/>
                <c:pt idx="0">
                  <c:v>65</c:v>
                </c:pt>
                <c:pt idx="1">
                  <c:v>25</c:v>
                </c:pt>
              </c:numCache>
            </c:numRef>
          </c:val>
        </c:ser>
        <c:ser>
          <c:idx val="4"/>
          <c:order val="4"/>
          <c:tx>
            <c:strRef>
              <c:f>'Comparaion 2010-12-13-14-15'!$A$95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101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008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'Comparaion 2010-12-13-14-15'!$B$90:$C$90</c:f>
              <c:strCache>
                <c:ptCount val="2"/>
                <c:pt idx="0">
                  <c:v>FTE employee</c:v>
                </c:pt>
                <c:pt idx="1">
                  <c:v>FTE external contractors</c:v>
                </c:pt>
              </c:strCache>
            </c:strRef>
          </c:cat>
          <c:val>
            <c:numRef>
              <c:f>'Comparaion 2010-12-13-14-15'!$B$95:$C$95</c:f>
              <c:numCache>
                <c:formatCode>0</c:formatCode>
                <c:ptCount val="2"/>
                <c:pt idx="0">
                  <c:v>77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106160"/>
        <c:axId val="245106552"/>
      </c:barChart>
      <c:catAx>
        <c:axId val="24510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245106552"/>
        <c:crosses val="autoZero"/>
        <c:auto val="1"/>
        <c:lblAlgn val="ctr"/>
        <c:lblOffset val="100"/>
        <c:noMultiLvlLbl val="0"/>
      </c:catAx>
      <c:valAx>
        <c:axId val="245106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24510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446752829932474"/>
          <c:y val="7.723947194864024E-2"/>
          <c:w val="0.12155336832895886"/>
          <c:h val="0.374421843102945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73758905260129"/>
          <c:y val="0.19480351414406533"/>
          <c:w val="0.85540060584473898"/>
          <c:h val="0.6892166083406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'Graphs 2015'!$B$253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'Graphs 2015'!$A$254:$A$256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2015'!$B$254:$B$256</c:f>
              <c:numCache>
                <c:formatCode>_ * #,##0_ ;_ * \-#,##0_ ;_ * "-"??_ ;_ @_ </c:formatCode>
                <c:ptCount val="3"/>
                <c:pt idx="0">
                  <c:v>1717</c:v>
                </c:pt>
                <c:pt idx="1">
                  <c:v>327</c:v>
                </c:pt>
                <c:pt idx="2">
                  <c:v>253.5</c:v>
                </c:pt>
              </c:numCache>
            </c:numRef>
          </c:val>
        </c:ser>
        <c:ser>
          <c:idx val="1"/>
          <c:order val="1"/>
          <c:tx>
            <c:strRef>
              <c:f>'Graphs 2015'!$C$253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'Graphs 2015'!$A$254:$A$256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2015'!$C$254:$C$256</c:f>
              <c:numCache>
                <c:formatCode>_ * #,##0_ ;_ * \-#,##0_ ;_ * "-"??_ ;_ @_ </c:formatCode>
                <c:ptCount val="3"/>
                <c:pt idx="0">
                  <c:v>214.625</c:v>
                </c:pt>
                <c:pt idx="1">
                  <c:v>54.5</c:v>
                </c:pt>
                <c:pt idx="2">
                  <c:v>31.6875</c:v>
                </c:pt>
              </c:numCache>
            </c:numRef>
          </c:val>
        </c:ser>
        <c:ser>
          <c:idx val="2"/>
          <c:order val="2"/>
          <c:tx>
            <c:strRef>
              <c:f>'Graphs 2015'!$D$253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'Graphs 2015'!$A$254:$A$256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2015'!$D$254:$D$256</c:f>
              <c:numCache>
                <c:formatCode>General</c:formatCode>
                <c:ptCount val="3"/>
                <c:pt idx="0">
                  <c:v>59</c:v>
                </c:pt>
                <c:pt idx="1">
                  <c:v>25</c:v>
                </c:pt>
                <c:pt idx="2">
                  <c:v>13</c:v>
                </c:pt>
              </c:numCache>
            </c:numRef>
          </c:val>
        </c:ser>
        <c:ser>
          <c:idx val="3"/>
          <c:order val="3"/>
          <c:tx>
            <c:strRef>
              <c:f>'Graphs 2015'!$E$253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'Graphs 2015'!$A$254:$A$256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2015'!$E$254:$E$256</c:f>
              <c:numCache>
                <c:formatCode>General</c:formatCode>
                <c:ptCount val="3"/>
                <c:pt idx="0">
                  <c:v>562</c:v>
                </c:pt>
                <c:pt idx="1">
                  <c:v>103</c:v>
                </c:pt>
                <c:pt idx="2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107728"/>
        <c:axId val="322743968"/>
      </c:barChart>
      <c:catAx>
        <c:axId val="245107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22743968"/>
        <c:crosses val="autoZero"/>
        <c:auto val="1"/>
        <c:lblAlgn val="ctr"/>
        <c:lblOffset val="100"/>
        <c:noMultiLvlLbl val="0"/>
      </c:catAx>
      <c:valAx>
        <c:axId val="322743968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4510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20609923759511"/>
          <c:y val="0.19593358121901433"/>
          <c:w val="0.15076805054540596"/>
          <c:h val="0.40894284047827356"/>
        </c:manualLayout>
      </c:layout>
      <c:overlay val="0"/>
      <c:txPr>
        <a:bodyPr/>
        <a:lstStyle/>
        <a:p>
          <a:pPr>
            <a:defRPr sz="2000" b="0">
              <a:solidFill>
                <a:srgbClr val="000080"/>
              </a:solidFill>
              <a:latin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tx>
            <c:strRef>
              <c:f>Data!$Y$13</c:f>
              <c:strCache>
                <c:ptCount val="1"/>
                <c:pt idx="0">
                  <c:v> 16 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00FFCC"/>
              </a:solidFill>
            </c:spPr>
          </c:dPt>
          <c:dPt>
            <c:idx val="6"/>
            <c:bubble3D val="0"/>
            <c:spPr>
              <a:solidFill>
                <a:srgbClr val="0099FF"/>
              </a:solidFill>
            </c:spPr>
          </c:dPt>
          <c:dLbls>
            <c:dLbl>
              <c:idx val="0"/>
              <c:layout>
                <c:manualLayout>
                  <c:x val="-0.1515672674530894"/>
                  <c:y val="1.7825208289641761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065449615642193"/>
                  <c:y val="-0.1790556900726392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Annex 5
24%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158572014567503E-2"/>
                  <c:y val="0.194545958472748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8678136359362583E-2"/>
                  <c:y val="7.02538242041778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Data!$A$14:$A$20</c:f>
              <c:strCache>
                <c:ptCount val="7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Annex 2 including EC design examination</c:v>
                </c:pt>
                <c:pt idx="6">
                  <c:v>EC design examination including combination product</c:v>
                </c:pt>
              </c:strCache>
            </c:strRef>
          </c:cat>
          <c:val>
            <c:numRef>
              <c:f>Data!$Y$14:$Y$20</c:f>
              <c:numCache>
                <c:formatCode>_ * #,##0_ ;_ * \-#,##0_ ;_ * "-"??_ ;_ @_ </c:formatCode>
                <c:ptCount val="7"/>
                <c:pt idx="0">
                  <c:v>461.13636363636363</c:v>
                </c:pt>
                <c:pt idx="1">
                  <c:v>226.5</c:v>
                </c:pt>
                <c:pt idx="2">
                  <c:v>6.8636363636363633</c:v>
                </c:pt>
                <c:pt idx="3">
                  <c:v>17.818181818181817</c:v>
                </c:pt>
                <c:pt idx="4">
                  <c:v>11.772727272727273</c:v>
                </c:pt>
                <c:pt idx="5">
                  <c:v>190.04545454545453</c:v>
                </c:pt>
                <c:pt idx="6">
                  <c:v>9.9090909090909083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tx>
            <c:strRef>
              <c:f>Data!$Y$21</c:f>
              <c:strCache>
                <c:ptCount val="1"/>
                <c:pt idx="0">
                  <c:v> -   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0.17489848941134201"/>
                  <c:y val="-0.25413741843855897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numFmt formatCode="0.00%" sourceLinked="0"/>
              <c:spPr/>
              <c:txPr>
                <a:bodyPr/>
                <a:lstStyle/>
                <a:p>
                  <a:pPr>
                    <a:defRPr sz="2000">
                      <a:solidFill>
                        <a:srgbClr val="000080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Data!$A$22:$A$24</c:f>
              <c:strCache>
                <c:ptCount val="3"/>
                <c:pt idx="0">
                  <c:v>Annex 3</c:v>
                </c:pt>
                <c:pt idx="1">
                  <c:v>Annex 4 </c:v>
                </c:pt>
                <c:pt idx="2">
                  <c:v>Annex 7</c:v>
                </c:pt>
              </c:strCache>
            </c:strRef>
          </c:cat>
          <c:val>
            <c:numRef>
              <c:f>Data!$Y$22:$Y$24</c:f>
              <c:numCache>
                <c:formatCode>_ * #,##0_ ;_ * \-#,##0_ ;_ * "-"??_ ;_ @_ </c:formatCode>
                <c:ptCount val="3"/>
                <c:pt idx="0">
                  <c:v>15.347826086956522</c:v>
                </c:pt>
                <c:pt idx="1">
                  <c:v>45.782608695652172</c:v>
                </c:pt>
                <c:pt idx="2">
                  <c:v>2.3913043478260869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0.51429</cdr:x>
      <cdr:y>0.18905</cdr:y>
    </cdr:from>
    <cdr:to>
      <cdr:x>0.9791</cdr:x>
      <cdr:y>0.48584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888464" y="900197"/>
          <a:ext cx="3514354" cy="1413227"/>
        </a:xfrm>
        <a:prstGeom xmlns:a="http://schemas.openxmlformats.org/drawingml/2006/main" prst="rect">
          <a:avLst/>
        </a:prstGeom>
        <a:solidFill xmlns:a="http://schemas.openxmlformats.org/drawingml/2006/main">
          <a:srgbClr val="A3E7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BE" sz="2000" u="sng" dirty="0" err="1">
              <a:solidFill>
                <a:srgbClr val="000080"/>
              </a:solidFill>
              <a:latin typeface="+mn-lt"/>
            </a:rPr>
            <a:t>Numbers</a:t>
          </a:r>
          <a:r>
            <a:rPr lang="fr-BE" sz="2000" u="sng" dirty="0">
              <a:solidFill>
                <a:srgbClr val="000080"/>
              </a:solidFill>
              <a:latin typeface="+mn-lt"/>
            </a:rPr>
            <a:t> of </a:t>
          </a:r>
          <a:r>
            <a:rPr lang="fr-BE" sz="2000" u="sng" dirty="0" err="1">
              <a:solidFill>
                <a:srgbClr val="000080"/>
              </a:solidFill>
              <a:latin typeface="+mn-lt"/>
            </a:rPr>
            <a:t>certificate</a:t>
          </a:r>
          <a:r>
            <a:rPr lang="fr-BE" sz="2000" u="sng" dirty="0">
              <a:solidFill>
                <a:srgbClr val="000080"/>
              </a:solidFill>
              <a:latin typeface="+mn-lt"/>
            </a:rPr>
            <a:t> by 22 </a:t>
          </a:r>
          <a:r>
            <a:rPr lang="fr-BE" sz="2000" u="sng" dirty="0" err="1">
              <a:solidFill>
                <a:srgbClr val="000080"/>
              </a:solidFill>
              <a:latin typeface="+mn-lt"/>
            </a:rPr>
            <a:t>NBs</a:t>
          </a:r>
          <a:endParaRPr lang="fr-BE" sz="2000" u="sng" dirty="0">
            <a:solidFill>
              <a:srgbClr val="000080"/>
            </a:solidFill>
            <a:latin typeface="+mn-lt"/>
          </a:endParaRPr>
        </a:p>
        <a:p xmlns:a="http://schemas.openxmlformats.org/drawingml/2006/main">
          <a:r>
            <a:rPr lang="fr-BE" sz="2000" dirty="0">
              <a:solidFill>
                <a:srgbClr val="000080"/>
              </a:solidFill>
              <a:latin typeface="+mn-lt"/>
            </a:rPr>
            <a:t>	&gt; 1</a:t>
          </a:r>
          <a:r>
            <a:rPr lang="fr-BE" sz="2000" baseline="0" dirty="0">
              <a:solidFill>
                <a:srgbClr val="000080"/>
              </a:solidFill>
              <a:latin typeface="+mn-lt"/>
            </a:rPr>
            <a:t> 000: 	  8 </a:t>
          </a:r>
          <a:r>
            <a:rPr lang="fr-BE" sz="2000" baseline="0" dirty="0" err="1">
              <a:solidFill>
                <a:srgbClr val="000080"/>
              </a:solidFill>
              <a:latin typeface="+mn-lt"/>
            </a:rPr>
            <a:t>NBs</a:t>
          </a:r>
          <a:endParaRPr lang="fr-BE" sz="2000" baseline="0" dirty="0">
            <a:solidFill>
              <a:srgbClr val="000080"/>
            </a:solidFill>
            <a:latin typeface="+mn-lt"/>
          </a:endParaRPr>
        </a:p>
        <a:p xmlns:a="http://schemas.openxmlformats.org/drawingml/2006/main">
          <a:r>
            <a:rPr lang="fr-BE" sz="2000" baseline="0" dirty="0">
              <a:solidFill>
                <a:srgbClr val="000080"/>
              </a:solidFill>
              <a:latin typeface="+mn-lt"/>
            </a:rPr>
            <a:t>	350 - 1 000:    6 </a:t>
          </a:r>
          <a:r>
            <a:rPr lang="fr-BE" sz="2000" baseline="0" dirty="0" err="1">
              <a:solidFill>
                <a:srgbClr val="000080"/>
              </a:solidFill>
              <a:latin typeface="+mn-lt"/>
            </a:rPr>
            <a:t>NBs</a:t>
          </a:r>
          <a:endParaRPr lang="fr-BE" sz="2000" baseline="0" dirty="0">
            <a:solidFill>
              <a:srgbClr val="000080"/>
            </a:solidFill>
            <a:latin typeface="+mn-lt"/>
          </a:endParaRPr>
        </a:p>
        <a:p xmlns:a="http://schemas.openxmlformats.org/drawingml/2006/main">
          <a:r>
            <a:rPr lang="fr-BE" sz="2000" baseline="0" dirty="0">
              <a:solidFill>
                <a:srgbClr val="000080"/>
              </a:solidFill>
              <a:latin typeface="+mn-lt"/>
            </a:rPr>
            <a:t>	&lt; 350: 	  8 </a:t>
          </a:r>
          <a:r>
            <a:rPr lang="fr-BE" sz="2000" baseline="0" dirty="0" err="1">
              <a:solidFill>
                <a:srgbClr val="000080"/>
              </a:solidFill>
              <a:latin typeface="+mn-lt"/>
            </a:rPr>
            <a:t>NBs</a:t>
          </a:r>
          <a:endParaRPr lang="fr-BE" sz="2000" dirty="0">
            <a:solidFill>
              <a:srgbClr val="000080"/>
            </a:solidFill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0.47706</cdr:x>
      <cdr:y>0.09363</cdr:y>
    </cdr:from>
    <cdr:to>
      <cdr:x>0.80734</cdr:x>
      <cdr:y>0.09363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3744416" y="373957"/>
          <a:ext cx="259228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0.71033</cdr:x>
      <cdr:y>0.74388</cdr:y>
    </cdr:from>
    <cdr:to>
      <cdr:x>0.99127</cdr:x>
      <cdr:y>0.93987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718560" y="2545080"/>
          <a:ext cx="1470660" cy="670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BE" sz="1200" i="1" u="sng" dirty="0">
              <a:solidFill>
                <a:srgbClr val="000080"/>
              </a:solidFill>
            </a:rPr>
            <a:t>EC design </a:t>
          </a:r>
          <a:r>
            <a:rPr lang="fr-BE" sz="1200" i="1" u="sng" dirty="0" err="1">
              <a:solidFill>
                <a:srgbClr val="000080"/>
              </a:solidFill>
            </a:rPr>
            <a:t>examination</a:t>
          </a:r>
          <a:endParaRPr lang="fr-BE" sz="1200" i="1" u="sng" dirty="0">
            <a:solidFill>
              <a:srgbClr val="000080"/>
            </a:solidFill>
          </a:endParaRPr>
        </a:p>
        <a:p xmlns:a="http://schemas.openxmlformats.org/drawingml/2006/main">
          <a:r>
            <a:rPr lang="fr-BE" sz="1200" i="1" u="sng" dirty="0" err="1">
              <a:solidFill>
                <a:srgbClr val="000080"/>
              </a:solidFill>
            </a:rPr>
            <a:t>with</a:t>
          </a:r>
          <a:r>
            <a:rPr lang="fr-BE" sz="1200" i="1" u="sng" dirty="0">
              <a:solidFill>
                <a:srgbClr val="000080"/>
              </a:solidFill>
            </a:rPr>
            <a:t> </a:t>
          </a:r>
          <a:r>
            <a:rPr lang="fr-BE" sz="1200" i="1" u="sng" dirty="0" err="1">
              <a:solidFill>
                <a:srgbClr val="000080"/>
              </a:solidFill>
            </a:rPr>
            <a:t>drug</a:t>
          </a:r>
          <a:r>
            <a:rPr lang="fr-BE" sz="1200" i="1" u="sng" dirty="0">
              <a:solidFill>
                <a:srgbClr val="000080"/>
              </a:solidFill>
            </a:rPr>
            <a:t> consultation</a:t>
          </a:r>
          <a:r>
            <a:rPr lang="fr-BE" sz="1200" i="1" dirty="0">
              <a:solidFill>
                <a:srgbClr val="000080"/>
              </a:solidFill>
            </a:rPr>
            <a:t>: </a:t>
          </a:r>
        </a:p>
        <a:p xmlns:a="http://schemas.openxmlformats.org/drawingml/2006/main">
          <a:r>
            <a:rPr lang="fr-BE" sz="1200" i="1" dirty="0" err="1">
              <a:solidFill>
                <a:srgbClr val="000080"/>
              </a:solidFill>
            </a:rPr>
            <a:t>answers</a:t>
          </a:r>
          <a:r>
            <a:rPr lang="fr-BE" sz="1200" i="1" dirty="0">
              <a:solidFill>
                <a:srgbClr val="000080"/>
              </a:solidFill>
            </a:rPr>
            <a:t> </a:t>
          </a:r>
          <a:r>
            <a:rPr lang="fr-BE" sz="1200" i="1" dirty="0" err="1">
              <a:solidFill>
                <a:srgbClr val="000080"/>
              </a:solidFill>
            </a:rPr>
            <a:t>from</a:t>
          </a:r>
          <a:r>
            <a:rPr lang="fr-BE" sz="1200" i="1" dirty="0">
              <a:solidFill>
                <a:srgbClr val="000080"/>
              </a:solidFill>
            </a:rPr>
            <a:t> </a:t>
          </a:r>
          <a:r>
            <a:rPr lang="fr-BE" sz="1200" i="1" dirty="0" smtClean="0">
              <a:solidFill>
                <a:srgbClr val="000080"/>
              </a:solidFill>
            </a:rPr>
            <a:t>2 </a:t>
          </a:r>
          <a:r>
            <a:rPr lang="fr-BE" sz="1200" i="1" dirty="0" err="1">
              <a:solidFill>
                <a:srgbClr val="000080"/>
              </a:solidFill>
            </a:rPr>
            <a:t>NBs</a:t>
          </a:r>
          <a:r>
            <a:rPr lang="fr-BE" sz="1200" i="1" dirty="0">
              <a:solidFill>
                <a:srgbClr val="000080"/>
              </a:solidFill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0.71489</cdr:x>
      <cdr:y>0.37604</cdr:y>
    </cdr:from>
    <cdr:to>
      <cdr:x>0.95787</cdr:x>
      <cdr:y>0.79109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878580" y="1028700"/>
          <a:ext cx="1318260" cy="1135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0.79073</cdr:x>
      <cdr:y>0.39554</cdr:y>
    </cdr:from>
    <cdr:to>
      <cdr:x>0.96348</cdr:x>
      <cdr:y>0.88301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4290060" y="1082040"/>
          <a:ext cx="937260" cy="1333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0.6696</cdr:x>
      <cdr:y>0.04226</cdr:y>
    </cdr:from>
    <cdr:to>
      <cdr:x>1</cdr:x>
      <cdr:y>0.90964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5062739" y="181794"/>
          <a:ext cx="2498101" cy="3730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BE" sz="1600" u="sng" dirty="0" err="1">
              <a:solidFill>
                <a:srgbClr val="000080"/>
              </a:solidFill>
            </a:rPr>
            <a:t>Reasons</a:t>
          </a:r>
          <a:r>
            <a:rPr lang="fr-BE" sz="1600" u="sng" dirty="0">
              <a:solidFill>
                <a:srgbClr val="000080"/>
              </a:solidFill>
            </a:rPr>
            <a:t> for </a:t>
          </a:r>
          <a:r>
            <a:rPr lang="fr-BE" sz="1600" u="sng" dirty="0" err="1">
              <a:solidFill>
                <a:srgbClr val="000080"/>
              </a:solidFill>
            </a:rPr>
            <a:t>withdrawing</a:t>
          </a:r>
          <a:r>
            <a:rPr lang="fr-BE" sz="1600" dirty="0">
              <a:solidFill>
                <a:srgbClr val="000080"/>
              </a:solidFill>
            </a:rPr>
            <a:t>:</a:t>
          </a:r>
        </a:p>
        <a:p xmlns:a="http://schemas.openxmlformats.org/drawingml/2006/main">
          <a:r>
            <a:rPr lang="fr-BE" sz="1600" dirty="0">
              <a:solidFill>
                <a:srgbClr val="000080"/>
              </a:solidFill>
            </a:rPr>
            <a:t>- Transfer to </a:t>
          </a:r>
          <a:r>
            <a:rPr lang="fr-BE" sz="1600" dirty="0" err="1">
              <a:solidFill>
                <a:srgbClr val="000080"/>
              </a:solidFill>
            </a:rPr>
            <a:t>another</a:t>
          </a:r>
          <a:r>
            <a:rPr lang="fr-BE" sz="1600" dirty="0">
              <a:solidFill>
                <a:srgbClr val="000080"/>
              </a:solidFill>
            </a:rPr>
            <a:t> NB</a:t>
          </a:r>
        </a:p>
        <a:p xmlns:a="http://schemas.openxmlformats.org/drawingml/2006/main">
          <a:r>
            <a:rPr lang="fr-BE" sz="1600" dirty="0">
              <a:solidFill>
                <a:srgbClr val="000080"/>
              </a:solidFill>
            </a:rPr>
            <a:t>- </a:t>
          </a:r>
          <a:r>
            <a:rPr lang="fr-BE" sz="1600" dirty="0" err="1">
              <a:solidFill>
                <a:srgbClr val="000080"/>
              </a:solidFill>
            </a:rPr>
            <a:t>Shortage</a:t>
          </a:r>
          <a:r>
            <a:rPr lang="fr-BE" sz="1600" dirty="0">
              <a:solidFill>
                <a:srgbClr val="000080"/>
              </a:solidFill>
            </a:rPr>
            <a:t> of surveillance audit</a:t>
          </a:r>
        </a:p>
        <a:p xmlns:a="http://schemas.openxmlformats.org/drawingml/2006/main">
          <a:r>
            <a:rPr lang="fr-BE" sz="1600" dirty="0">
              <a:solidFill>
                <a:srgbClr val="000080"/>
              </a:solidFill>
            </a:rPr>
            <a:t>- stop of </a:t>
          </a:r>
          <a:r>
            <a:rPr lang="fr-BE" sz="1600" dirty="0" err="1" smtClean="0">
              <a:solidFill>
                <a:srgbClr val="000080"/>
              </a:solidFill>
            </a:rPr>
            <a:t>manufacturing</a:t>
          </a:r>
          <a:r>
            <a:rPr lang="fr-BE" sz="1600" dirty="0" smtClean="0">
              <a:solidFill>
                <a:srgbClr val="000080"/>
              </a:solidFill>
            </a:rPr>
            <a:t> /  </a:t>
          </a:r>
          <a:r>
            <a:rPr lang="fr-BE" sz="1600" dirty="0">
              <a:solidFill>
                <a:srgbClr val="000080"/>
              </a:solidFill>
            </a:rPr>
            <a:t>cessation of production</a:t>
          </a:r>
        </a:p>
        <a:p xmlns:a="http://schemas.openxmlformats.org/drawingml/2006/main">
          <a:r>
            <a:rPr lang="fr-BE" sz="1600" dirty="0">
              <a:solidFill>
                <a:srgbClr val="000080"/>
              </a:solidFill>
            </a:rPr>
            <a:t>- </a:t>
          </a:r>
          <a:r>
            <a:rPr lang="fr-BE" sz="1600" dirty="0" err="1">
              <a:solidFill>
                <a:srgbClr val="000080"/>
              </a:solidFill>
            </a:rPr>
            <a:t>financial</a:t>
          </a:r>
          <a:r>
            <a:rPr lang="fr-BE" sz="1600" dirty="0">
              <a:solidFill>
                <a:srgbClr val="000080"/>
              </a:solidFill>
            </a:rPr>
            <a:t> issues</a:t>
          </a:r>
        </a:p>
        <a:p xmlns:a="http://schemas.openxmlformats.org/drawingml/2006/main">
          <a:r>
            <a:rPr lang="fr-BE" sz="1600" dirty="0">
              <a:solidFill>
                <a:srgbClr val="000080"/>
              </a:solidFill>
            </a:rPr>
            <a:t>- no </a:t>
          </a:r>
          <a:r>
            <a:rPr lang="fr-BE" sz="1600" dirty="0" err="1">
              <a:solidFill>
                <a:srgbClr val="000080"/>
              </a:solidFill>
            </a:rPr>
            <a:t>renewal</a:t>
          </a:r>
          <a:r>
            <a:rPr lang="fr-BE" sz="1600" dirty="0">
              <a:solidFill>
                <a:srgbClr val="000080"/>
              </a:solidFill>
            </a:rPr>
            <a:t> /</a:t>
          </a:r>
          <a:r>
            <a:rPr lang="fr-BE" sz="1600" baseline="0" dirty="0">
              <a:solidFill>
                <a:srgbClr val="000080"/>
              </a:solidFill>
            </a:rPr>
            <a:t> </a:t>
          </a:r>
          <a:r>
            <a:rPr lang="fr-BE" sz="1600" baseline="0" dirty="0" err="1">
              <a:solidFill>
                <a:srgbClr val="000080"/>
              </a:solidFill>
            </a:rPr>
            <a:t>cancellation</a:t>
          </a:r>
          <a:endParaRPr lang="fr-BE" sz="1600" baseline="0" dirty="0">
            <a:solidFill>
              <a:srgbClr val="000080"/>
            </a:solidFill>
          </a:endParaRPr>
        </a:p>
        <a:p xmlns:a="http://schemas.openxmlformats.org/drawingml/2006/main">
          <a:r>
            <a:rPr lang="fr-BE" sz="1600" baseline="0" dirty="0">
              <a:solidFill>
                <a:srgbClr val="000080"/>
              </a:solidFill>
            </a:rPr>
            <a:t>- not </a:t>
          </a:r>
          <a:r>
            <a:rPr lang="fr-BE" sz="1600" baseline="0" dirty="0" err="1">
              <a:solidFill>
                <a:srgbClr val="000080"/>
              </a:solidFill>
            </a:rPr>
            <a:t>closing</a:t>
          </a:r>
          <a:r>
            <a:rPr lang="fr-BE" sz="1600" baseline="0" dirty="0">
              <a:solidFill>
                <a:srgbClr val="000080"/>
              </a:solidFill>
            </a:rPr>
            <a:t> the </a:t>
          </a:r>
          <a:r>
            <a:rPr lang="fr-BE" sz="1600" baseline="0" dirty="0" err="1">
              <a:solidFill>
                <a:srgbClr val="000080"/>
              </a:solidFill>
            </a:rPr>
            <a:t>nonconformities</a:t>
          </a:r>
          <a:r>
            <a:rPr lang="fr-BE" sz="1600" baseline="0" dirty="0">
              <a:solidFill>
                <a:srgbClr val="000080"/>
              </a:solidFill>
            </a:rPr>
            <a:t> / </a:t>
          </a:r>
          <a:r>
            <a:rPr lang="fr-BE" sz="1600" baseline="0" dirty="0" err="1">
              <a:solidFill>
                <a:srgbClr val="000080"/>
              </a:solidFill>
            </a:rPr>
            <a:t>negative</a:t>
          </a:r>
          <a:r>
            <a:rPr lang="fr-BE" sz="1600" baseline="0" dirty="0">
              <a:solidFill>
                <a:srgbClr val="000080"/>
              </a:solidFill>
            </a:rPr>
            <a:t> </a:t>
          </a:r>
          <a:r>
            <a:rPr lang="fr-BE" sz="1600" baseline="0" dirty="0" err="1">
              <a:solidFill>
                <a:srgbClr val="000080"/>
              </a:solidFill>
            </a:rPr>
            <a:t>assessment</a:t>
          </a:r>
          <a:r>
            <a:rPr lang="fr-BE" sz="1600" baseline="0" dirty="0">
              <a:solidFill>
                <a:srgbClr val="000080"/>
              </a:solidFill>
            </a:rPr>
            <a:t> </a:t>
          </a:r>
          <a:r>
            <a:rPr lang="fr-BE" sz="1600" baseline="0" dirty="0" err="1">
              <a:solidFill>
                <a:srgbClr val="000080"/>
              </a:solidFill>
            </a:rPr>
            <a:t>result</a:t>
          </a:r>
          <a:endParaRPr lang="fr-BE" sz="1600" baseline="0" dirty="0">
            <a:solidFill>
              <a:srgbClr val="000080"/>
            </a:solidFill>
          </a:endParaRPr>
        </a:p>
        <a:p xmlns:a="http://schemas.openxmlformats.org/drawingml/2006/main">
          <a:r>
            <a:rPr lang="fr-BE" sz="1600" baseline="0" dirty="0">
              <a:solidFill>
                <a:srgbClr val="000080"/>
              </a:solidFill>
            </a:rPr>
            <a:t>- </a:t>
          </a:r>
          <a:r>
            <a:rPr lang="fr-BE" sz="1600" baseline="0" dirty="0" err="1">
              <a:solidFill>
                <a:srgbClr val="000080"/>
              </a:solidFill>
            </a:rPr>
            <a:t>merges</a:t>
          </a:r>
          <a:r>
            <a:rPr lang="fr-BE" sz="1600" baseline="0" dirty="0">
              <a:solidFill>
                <a:srgbClr val="000080"/>
              </a:solidFill>
            </a:rPr>
            <a:t> and acquisitions</a:t>
          </a:r>
          <a:endParaRPr lang="fr-BE" sz="1600" dirty="0">
            <a:solidFill>
              <a:srgbClr val="000080"/>
            </a:solidFill>
          </a:endParaRPr>
        </a:p>
        <a:p xmlns:a="http://schemas.openxmlformats.org/drawingml/2006/main">
          <a:endParaRPr lang="fr-BE" sz="1100" dirty="0">
            <a:solidFill>
              <a:srgbClr val="00008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0.01111</cdr:x>
      <cdr:y>0.75278</cdr:y>
    </cdr:from>
    <cdr:to>
      <cdr:x>0.31111</cdr:x>
      <cdr:y>0.98333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795" y="2065020"/>
          <a:ext cx="1371600" cy="632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2000" b="1" dirty="0">
              <a:solidFill>
                <a:srgbClr val="000080"/>
              </a:solidFill>
            </a:rPr>
            <a:t>Total</a:t>
          </a:r>
          <a:r>
            <a:rPr lang="fr-BE" sz="2000" b="1" baseline="0" dirty="0">
              <a:solidFill>
                <a:srgbClr val="000080"/>
              </a:solidFill>
            </a:rPr>
            <a:t> certification </a:t>
          </a:r>
          <a:r>
            <a:rPr lang="fr-BE" sz="2000" b="1" baseline="0" dirty="0" err="1">
              <a:solidFill>
                <a:srgbClr val="000080"/>
              </a:solidFill>
            </a:rPr>
            <a:t>holders</a:t>
          </a:r>
          <a:endParaRPr lang="fr-BE" sz="2000" b="1" baseline="0" dirty="0">
            <a:solidFill>
              <a:srgbClr val="000080"/>
            </a:solidFill>
          </a:endParaRPr>
        </a:p>
        <a:p xmlns:a="http://schemas.openxmlformats.org/drawingml/2006/main">
          <a:r>
            <a:rPr lang="fr-BE" sz="2000" b="1" baseline="0" dirty="0" err="1">
              <a:solidFill>
                <a:srgbClr val="000080"/>
              </a:solidFill>
            </a:rPr>
            <a:t>estimated</a:t>
          </a:r>
          <a:r>
            <a:rPr lang="fr-BE" sz="2000" b="1" baseline="0" dirty="0">
              <a:solidFill>
                <a:srgbClr val="000080"/>
              </a:solidFill>
            </a:rPr>
            <a:t> to </a:t>
          </a:r>
        </a:p>
        <a:p xmlns:a="http://schemas.openxmlformats.org/drawingml/2006/main">
          <a:r>
            <a:rPr lang="fr-BE" sz="2000" b="1" baseline="0" dirty="0">
              <a:solidFill>
                <a:srgbClr val="000080"/>
              </a:solidFill>
            </a:rPr>
            <a:t>28831 / </a:t>
          </a:r>
          <a:r>
            <a:rPr lang="fr-BE" sz="2000" b="1" baseline="0" dirty="0" smtClean="0">
              <a:solidFill>
                <a:srgbClr val="000080"/>
              </a:solidFill>
            </a:rPr>
            <a:t>22 </a:t>
          </a:r>
          <a:r>
            <a:rPr lang="fr-BE" sz="2000" b="1" baseline="0" dirty="0" err="1">
              <a:solidFill>
                <a:srgbClr val="000080"/>
              </a:solidFill>
            </a:rPr>
            <a:t>NBs</a:t>
          </a:r>
          <a:r>
            <a:rPr lang="fr-BE" sz="2000" b="1" baseline="0" dirty="0">
              <a:solidFill>
                <a:srgbClr val="000080"/>
              </a:solidFill>
            </a:rPr>
            <a:t> </a:t>
          </a:r>
          <a:endParaRPr lang="fr-BE" sz="2000" b="1" dirty="0">
            <a:solidFill>
              <a:srgbClr val="00008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Team-NB Medical Device Survey 2015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CEA3C-3EE3-4302-A25E-2F481411D12B}" type="datetime1">
              <a:rPr lang="fr-FR" smtClean="0"/>
              <a:t>11/05/2016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83CB2-570F-49BF-B36F-6C54FBF52D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5854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Team-NB Medical Device Survey 2015</a:t>
            </a:r>
            <a:endParaRPr lang="fr-F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998EE710-1B37-434B-BCE2-47760761ADE6}" type="datetime1">
              <a:rPr lang="fr-FR" smtClean="0"/>
              <a:t>11/05/2016</a:t>
            </a:fld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5B120DFA-430E-4EF0-8681-144B4F8108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27614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Team-NB Medical Device Survey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02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smtClean="0"/>
              <a:t>Team-NB-Nom-Fichier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3294112"/>
            <a:ext cx="8229600" cy="18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7393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 b="1" u="sng" baseline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fr-BE" dirty="0" smtClean="0"/>
              <a:t>Team-NB-Nom-Fichier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 b="1" u="sng" baseline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fr-BE" dirty="0" smtClean="0"/>
              <a:t>Team-NB-Nom-Fichier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  <a:defRPr sz="2800" b="1" baseline="0">
                <a:solidFill>
                  <a:srgbClr val="0000CC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v"/>
              <a:defRPr sz="2800">
                <a:solidFill>
                  <a:srgbClr val="0000CC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000CC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FF0000"/>
              </a:buClr>
              <a:buSzPct val="100000"/>
              <a:buFont typeface="Calibri" panose="020F0502020204030204" pitchFamily="34" charset="0"/>
              <a:buChar char="−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784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 b="1" u="sng" baseline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fr-BE" dirty="0" smtClean="0"/>
              <a:t>Team-NB-Nom-Fichier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3"/>
          </p:nvPr>
        </p:nvSpPr>
        <p:spPr>
          <a:xfrm>
            <a:off x="457200" y="2492896"/>
            <a:ext cx="8229600" cy="3633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000C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1"/>
            <a:ext cx="8229600" cy="7486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  <a:defRPr sz="2800" b="1" baseline="0">
                <a:solidFill>
                  <a:srgbClr val="0000CC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v"/>
              <a:defRPr sz="2800">
                <a:solidFill>
                  <a:srgbClr val="0000CC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000CC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FF0000"/>
              </a:buClr>
              <a:buSzPct val="100000"/>
              <a:buFont typeface="Calibri" panose="020F0502020204030204" pitchFamily="34" charset="0"/>
              <a:buChar char="−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9964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2895600" cy="2681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BE" dirty="0" smtClean="0"/>
              <a:t>Team-NB-Nom-Fichier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Cliquez pour modifier le style du 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114800" cy="470912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  <a:defRPr sz="2800" b="1" baseline="0">
                <a:solidFill>
                  <a:srgbClr val="0000CC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v"/>
              <a:defRPr sz="2800">
                <a:solidFill>
                  <a:srgbClr val="0000CC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000CC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FF0000"/>
              </a:buClr>
              <a:buSzPct val="100000"/>
              <a:buFont typeface="Calibri" panose="020F0502020204030204" pitchFamily="34" charset="0"/>
              <a:buChar char="−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pour une image  2"/>
          <p:cNvSpPr>
            <a:spLocks noGrp="1"/>
          </p:cNvSpPr>
          <p:nvPr>
            <p:ph type="pic" idx="13"/>
          </p:nvPr>
        </p:nvSpPr>
        <p:spPr>
          <a:xfrm>
            <a:off x="4716016" y="1600199"/>
            <a:ext cx="3970784" cy="47091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000C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3CC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3294112"/>
            <a:ext cx="8229600" cy="18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Cliquez pour modifier le style du titre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fr-BE" dirty="0" smtClean="0"/>
              <a:t>Team-NB-Nom-Fichier</a:t>
            </a:r>
            <a:endParaRPr lang="fr-B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pic>
        <p:nvPicPr>
          <p:cNvPr id="10" name="Picture 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21" y="332656"/>
            <a:ext cx="25463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 userDrawn="1"/>
        </p:nvSpPr>
        <p:spPr>
          <a:xfrm>
            <a:off x="395536" y="26369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he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uropean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ssociation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M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edical devices</a:t>
            </a:r>
            <a:endParaRPr lang="fr-BE" sz="18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otified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B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odies</a:t>
            </a:r>
          </a:p>
        </p:txBody>
      </p:sp>
    </p:spTree>
    <p:extLst>
      <p:ext uri="{BB962C8B-B14F-4D97-AF65-F5344CB8AC3E}">
        <p14:creationId xmlns:p14="http://schemas.microsoft.com/office/powerpoint/2010/main" val="158811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 baseline="0">
          <a:solidFill>
            <a:srgbClr val="0000CC"/>
          </a:solidFill>
          <a:uFill>
            <a:solidFill>
              <a:srgbClr val="FF0000"/>
            </a:solidFill>
          </a:u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Ø"/>
        <a:tabLst/>
        <a:defRPr sz="3200" b="0" cap="none" spc="0" baseline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C000"/>
        </a:buClr>
        <a:buSzPct val="75000"/>
        <a:buFont typeface="Wingdings" panose="05000000000000000000" pitchFamily="2" charset="2"/>
        <a:buChar char="ü"/>
        <a:tabLst/>
        <a:defRPr sz="2800">
          <a:solidFill>
            <a:srgbClr val="0000CC"/>
          </a:solidFill>
          <a:latin typeface="Calibri" panose="020F0502020204030204" pitchFamily="34" charset="0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9933"/>
        </a:buClr>
        <a:buSzPct val="75000"/>
        <a:buFont typeface="Wingdings" panose="05000000000000000000" pitchFamily="2" charset="2"/>
        <a:buChar char=""/>
        <a:tabLst/>
        <a:defRPr sz="2400">
          <a:solidFill>
            <a:srgbClr val="0000CC"/>
          </a:solidFill>
          <a:latin typeface="Calibri" panose="020F0502020204030204" pitchFamily="34" charset="0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993366"/>
        </a:buClr>
        <a:buSzPct val="75000"/>
        <a:buFont typeface="Wingdings" panose="05000000000000000000" pitchFamily="2" charset="2"/>
        <a:buChar char="§"/>
        <a:tabLst/>
        <a:defRPr sz="2000">
          <a:solidFill>
            <a:srgbClr val="0000CC"/>
          </a:solidFill>
          <a:latin typeface="Calibri" panose="020F0502020204030204" pitchFamily="34" charset="0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7E0000"/>
        </a:buClr>
        <a:buSzPct val="75000"/>
        <a:buFont typeface="Arial" panose="020B0604020202020204" pitchFamily="34" charset="0"/>
        <a:buChar char="•"/>
        <a:tabLst/>
        <a:defRPr sz="2000">
          <a:solidFill>
            <a:srgbClr val="0000CC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3CC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Cliquez pour modifier le style du titre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fr-BE" dirty="0" smtClean="0"/>
              <a:t>Team-NB-Nom-Fichier</a:t>
            </a:r>
            <a:endParaRPr lang="fr-B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r">
              <a:defRPr/>
            </a:pPr>
            <a:fld id="{1458F54B-0887-4380-983C-2EF516866BF6}" type="slidenum">
              <a:rPr lang="fr-BE" smtClean="0"/>
              <a:pPr algn="r">
                <a:defRPr/>
              </a:pPr>
              <a:t>‹N°›</a:t>
            </a:fld>
            <a:endParaRPr lang="fr-BE" dirty="0"/>
          </a:p>
        </p:txBody>
      </p:sp>
      <p:pic>
        <p:nvPicPr>
          <p:cNvPr id="10" name="Image 41" descr="R-TEAM-NB-Logo-2-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8" r:id="rId2"/>
    <p:sldLayoutId id="2147483674" r:id="rId3"/>
    <p:sldLayoutId id="214748365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 baseline="0">
          <a:solidFill>
            <a:srgbClr val="0000CC"/>
          </a:solidFill>
          <a:uFill>
            <a:solidFill>
              <a:srgbClr val="FF0000"/>
            </a:solidFill>
          </a:u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Ø"/>
        <a:tabLst/>
        <a:defRPr sz="3200" b="0" cap="none" spc="0" baseline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C000"/>
        </a:buClr>
        <a:buSzPct val="75000"/>
        <a:buFont typeface="Wingdings" panose="05000000000000000000" pitchFamily="2" charset="2"/>
        <a:buChar char="ü"/>
        <a:tabLst/>
        <a:defRPr sz="2800">
          <a:solidFill>
            <a:srgbClr val="0000CC"/>
          </a:solidFill>
          <a:latin typeface="Calibri" panose="020F0502020204030204" pitchFamily="34" charset="0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9933"/>
        </a:buClr>
        <a:buSzPct val="75000"/>
        <a:buFont typeface="Wingdings" panose="05000000000000000000" pitchFamily="2" charset="2"/>
        <a:buChar char=""/>
        <a:tabLst/>
        <a:defRPr sz="2400">
          <a:solidFill>
            <a:srgbClr val="0000CC"/>
          </a:solidFill>
          <a:latin typeface="Calibri" panose="020F0502020204030204" pitchFamily="34" charset="0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993366"/>
        </a:buClr>
        <a:buSzPct val="75000"/>
        <a:buFont typeface="Wingdings" panose="05000000000000000000" pitchFamily="2" charset="2"/>
        <a:buChar char="§"/>
        <a:tabLst/>
        <a:defRPr sz="2000">
          <a:solidFill>
            <a:srgbClr val="0000CC"/>
          </a:solidFill>
          <a:latin typeface="Calibri" panose="020F0502020204030204" pitchFamily="34" charset="0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7E0000"/>
        </a:buClr>
        <a:buSzPct val="75000"/>
        <a:buFont typeface="Arial" panose="020B0604020202020204" pitchFamily="34" charset="0"/>
        <a:buChar char="•"/>
        <a:tabLst/>
        <a:defRPr sz="2000">
          <a:solidFill>
            <a:srgbClr val="0000CC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</a:t>
            </a:fld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Medical </a:t>
            </a:r>
            <a:r>
              <a:rPr lang="fr-BE" dirty="0" err="1" smtClean="0"/>
              <a:t>Device</a:t>
            </a:r>
            <a:r>
              <a:rPr lang="fr-BE" dirty="0" smtClean="0"/>
              <a:t> Survey 2015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Data </a:t>
            </a:r>
            <a:r>
              <a:rPr lang="fr-BE" dirty="0" err="1" smtClean="0"/>
              <a:t>from</a:t>
            </a:r>
            <a:r>
              <a:rPr lang="fr-BE" dirty="0" smtClean="0"/>
              <a:t> 22 </a:t>
            </a:r>
            <a:r>
              <a:rPr lang="fr-BE" dirty="0" err="1" smtClean="0"/>
              <a:t>NBs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90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10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istribution between different directives in 2015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38503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181724"/>
              </p:ext>
            </p:extLst>
          </p:nvPr>
        </p:nvGraphicFramePr>
        <p:xfrm>
          <a:off x="859959" y="1124744"/>
          <a:ext cx="73448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88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11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AIMDD  in </a:t>
            </a:r>
            <a:r>
              <a:rPr lang="en-US" dirty="0" smtClean="0"/>
              <a:t>2015</a:t>
            </a:r>
            <a:endParaRPr lang="en-US" dirty="0"/>
          </a:p>
          <a:p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38503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902618"/>
              </p:ext>
            </p:extLst>
          </p:nvPr>
        </p:nvGraphicFramePr>
        <p:xfrm>
          <a:off x="971600" y="2408091"/>
          <a:ext cx="7344816" cy="406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67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12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</a:t>
            </a:r>
            <a:r>
              <a:rPr lang="en-US" dirty="0" smtClean="0"/>
              <a:t>MDD  </a:t>
            </a:r>
            <a:r>
              <a:rPr lang="en-US" dirty="0"/>
              <a:t>in </a:t>
            </a:r>
            <a:r>
              <a:rPr lang="en-US" dirty="0" smtClean="0"/>
              <a:t>2015</a:t>
            </a:r>
            <a:endParaRPr lang="en-US" dirty="0"/>
          </a:p>
          <a:p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38503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955020"/>
              </p:ext>
            </p:extLst>
          </p:nvPr>
        </p:nvGraphicFramePr>
        <p:xfrm>
          <a:off x="827584" y="2531444"/>
          <a:ext cx="7037209" cy="466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65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</a:t>
            </a:r>
            <a:r>
              <a:rPr lang="fr-BE" dirty="0" smtClean="0"/>
              <a:t>Survey 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13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</a:t>
            </a:r>
            <a:r>
              <a:rPr lang="en-US" dirty="0" smtClean="0"/>
              <a:t>conformity </a:t>
            </a:r>
            <a:r>
              <a:rPr lang="en-US" dirty="0"/>
              <a:t>assessment modules under </a:t>
            </a:r>
            <a:r>
              <a:rPr lang="en-US" dirty="0" smtClean="0"/>
              <a:t>IVDD  </a:t>
            </a:r>
            <a:r>
              <a:rPr lang="en-US" dirty="0"/>
              <a:t>in </a:t>
            </a:r>
            <a:r>
              <a:rPr lang="en-US" dirty="0" smtClean="0"/>
              <a:t>2015</a:t>
            </a:r>
            <a:endParaRPr lang="en-US" dirty="0"/>
          </a:p>
          <a:p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38503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833705"/>
              </p:ext>
            </p:extLst>
          </p:nvPr>
        </p:nvGraphicFramePr>
        <p:xfrm>
          <a:off x="1691680" y="2508654"/>
          <a:ext cx="6192688" cy="4088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53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14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Valid </a:t>
            </a:r>
            <a:r>
              <a:rPr lang="en-US" dirty="0"/>
              <a:t>certificates against ISO </a:t>
            </a:r>
            <a:r>
              <a:rPr lang="en-US" dirty="0" smtClean="0"/>
              <a:t>13485</a:t>
            </a:r>
            <a:endParaRPr lang="en-US" dirty="0"/>
          </a:p>
          <a:p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538004"/>
              </p:ext>
            </p:extLst>
          </p:nvPr>
        </p:nvGraphicFramePr>
        <p:xfrm>
          <a:off x="971600" y="263691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771832"/>
              </p:ext>
            </p:extLst>
          </p:nvPr>
        </p:nvGraphicFramePr>
        <p:xfrm>
          <a:off x="827584" y="2072256"/>
          <a:ext cx="7704856" cy="438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63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15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1056371"/>
          </a:xfrm>
        </p:spPr>
        <p:txBody>
          <a:bodyPr/>
          <a:lstStyle/>
          <a:p>
            <a:r>
              <a:rPr lang="en-US" dirty="0" smtClean="0"/>
              <a:t>Valid </a:t>
            </a:r>
            <a:r>
              <a:rPr lang="en-US" dirty="0"/>
              <a:t>certificates against ISO </a:t>
            </a:r>
            <a:r>
              <a:rPr lang="en-US" dirty="0" smtClean="0"/>
              <a:t>13485: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2010 – 12 – 13 – 14 – 15 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838901"/>
              </p:ext>
            </p:extLst>
          </p:nvPr>
        </p:nvGraphicFramePr>
        <p:xfrm>
          <a:off x="971600" y="2626066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687185"/>
              </p:ext>
            </p:extLst>
          </p:nvPr>
        </p:nvGraphicFramePr>
        <p:xfrm>
          <a:off x="611560" y="1907381"/>
          <a:ext cx="7848871" cy="4545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57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16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certificates </a:t>
            </a:r>
            <a:r>
              <a:rPr lang="en-US" dirty="0" smtClean="0"/>
              <a:t>withdrawn </a:t>
            </a:r>
            <a:r>
              <a:rPr lang="en-US" dirty="0"/>
              <a:t>in </a:t>
            </a:r>
            <a:r>
              <a:rPr lang="en-US" dirty="0" smtClean="0"/>
              <a:t>2015 </a:t>
            </a:r>
            <a:endParaRPr lang="en-US" dirty="0"/>
          </a:p>
          <a:p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38503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669631"/>
              </p:ext>
            </p:extLst>
          </p:nvPr>
        </p:nvGraphicFramePr>
        <p:xfrm>
          <a:off x="971600" y="1984784"/>
          <a:ext cx="7560840" cy="4301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63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17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certificates withdrawn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in 2010 – 12 – 13 – </a:t>
            </a:r>
            <a:r>
              <a:rPr lang="en-US" dirty="0"/>
              <a:t>14 – </a:t>
            </a:r>
            <a:r>
              <a:rPr lang="en-US" dirty="0" smtClean="0"/>
              <a:t>15    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041152"/>
              </p:ext>
            </p:extLst>
          </p:nvPr>
        </p:nvGraphicFramePr>
        <p:xfrm>
          <a:off x="971600" y="2620888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844229"/>
              </p:ext>
            </p:extLst>
          </p:nvPr>
        </p:nvGraphicFramePr>
        <p:xfrm>
          <a:off x="827584" y="2627276"/>
          <a:ext cx="7416824" cy="3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08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18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Certification holders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38503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966910"/>
              </p:ext>
            </p:extLst>
          </p:nvPr>
        </p:nvGraphicFramePr>
        <p:xfrm>
          <a:off x="971600" y="620687"/>
          <a:ext cx="648072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40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19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Staff </a:t>
            </a:r>
            <a:r>
              <a:rPr lang="en-US" dirty="0"/>
              <a:t>in </a:t>
            </a:r>
            <a:r>
              <a:rPr lang="en-US" dirty="0" smtClean="0"/>
              <a:t>2015 </a:t>
            </a:r>
            <a:r>
              <a:rPr lang="en-US" dirty="0"/>
              <a:t>(full </a:t>
            </a:r>
            <a:r>
              <a:rPr lang="en-US" dirty="0" smtClean="0"/>
              <a:t>time </a:t>
            </a:r>
            <a:r>
              <a:rPr lang="en-US" dirty="0"/>
              <a:t>equivalent in MD </a:t>
            </a:r>
            <a:r>
              <a:rPr lang="en-US" dirty="0" smtClean="0"/>
              <a:t>sector)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38503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716184"/>
              </p:ext>
            </p:extLst>
          </p:nvPr>
        </p:nvGraphicFramePr>
        <p:xfrm>
          <a:off x="1043608" y="2132856"/>
          <a:ext cx="7416824" cy="432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62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BE" dirty="0" err="1" smtClean="0"/>
              <a:t>Valid</a:t>
            </a:r>
            <a:r>
              <a:rPr lang="fr-BE" dirty="0" smtClean="0"/>
              <a:t> </a:t>
            </a:r>
            <a:r>
              <a:rPr lang="fr-BE" dirty="0" err="1" smtClean="0"/>
              <a:t>certificates</a:t>
            </a:r>
            <a:r>
              <a:rPr lang="fr-BE" dirty="0" smtClean="0"/>
              <a:t> </a:t>
            </a:r>
            <a:r>
              <a:rPr lang="fr-BE" dirty="0" err="1" smtClean="0"/>
              <a:t>issued</a:t>
            </a:r>
            <a:r>
              <a:rPr lang="fr-BE" dirty="0" smtClean="0"/>
              <a:t> end of 2015</a:t>
            </a:r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371190"/>
              </p:ext>
            </p:extLst>
          </p:nvPr>
        </p:nvGraphicFramePr>
        <p:xfrm>
          <a:off x="1043608" y="1691639"/>
          <a:ext cx="7560840" cy="4761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85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20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Staff (Average Full Time </a:t>
            </a:r>
            <a:r>
              <a:rPr lang="en-US" dirty="0"/>
              <a:t>E</a:t>
            </a:r>
            <a:r>
              <a:rPr lang="en-US" dirty="0" smtClean="0"/>
              <a:t>quivalent </a:t>
            </a:r>
            <a:r>
              <a:rPr lang="en-US" dirty="0"/>
              <a:t>in MD sector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 smtClean="0"/>
              <a:t>    2010 – 12 – 13 – 14 – 15 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530557"/>
              </p:ext>
            </p:extLst>
          </p:nvPr>
        </p:nvGraphicFramePr>
        <p:xfrm>
          <a:off x="683568" y="2162984"/>
          <a:ext cx="7776864" cy="474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11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21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otal personnel capacity in 2015 (by NBs size) 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018390"/>
              </p:ext>
            </p:extLst>
          </p:nvPr>
        </p:nvGraphicFramePr>
        <p:xfrm>
          <a:off x="971600" y="263691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164826"/>
              </p:ext>
            </p:extLst>
          </p:nvPr>
        </p:nvGraphicFramePr>
        <p:xfrm>
          <a:off x="755576" y="1985962"/>
          <a:ext cx="7632848" cy="4467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01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3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BE" dirty="0" err="1" smtClean="0"/>
              <a:t>Valid</a:t>
            </a:r>
            <a:r>
              <a:rPr lang="fr-BE" dirty="0">
                <a:solidFill>
                  <a:srgbClr val="000080"/>
                </a:solidFill>
                <a:effectLst/>
              </a:rPr>
              <a:t> </a:t>
            </a:r>
            <a:r>
              <a:rPr lang="fr-BE" dirty="0" err="1" smtClean="0"/>
              <a:t>certificates</a:t>
            </a:r>
            <a:r>
              <a:rPr lang="fr-BE" dirty="0" smtClean="0"/>
              <a:t> </a:t>
            </a:r>
            <a:r>
              <a:rPr lang="fr-BE" dirty="0" err="1" smtClean="0"/>
              <a:t>issued</a:t>
            </a:r>
            <a:r>
              <a:rPr lang="fr-BE" dirty="0" smtClean="0"/>
              <a:t> 2010 – 12 – 13 – 14 - 15</a:t>
            </a:r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graphicFrame>
        <p:nvGraphicFramePr>
          <p:cNvPr id="10" name="Espace réservé pour une image  9"/>
          <p:cNvGraphicFramePr>
            <a:graphicFrameLocks noGrp="1"/>
          </p:cNvGraphicFramePr>
          <p:nvPr>
            <p:ph type="pic" idx="13"/>
            <p:extLst>
              <p:ext uri="{D42A27DB-BD31-4B8C-83A1-F6EECF244321}">
                <p14:modId xmlns:p14="http://schemas.microsoft.com/office/powerpoint/2010/main" val="1786245312"/>
              </p:ext>
            </p:extLst>
          </p:nvPr>
        </p:nvGraphicFramePr>
        <p:xfrm>
          <a:off x="457200" y="1988840"/>
          <a:ext cx="8363272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79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4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BE" dirty="0" smtClean="0"/>
              <a:t>Distribution </a:t>
            </a:r>
            <a:r>
              <a:rPr lang="fr-BE" dirty="0" err="1"/>
              <a:t>between</a:t>
            </a:r>
            <a:r>
              <a:rPr lang="fr-BE" dirty="0"/>
              <a:t> </a:t>
            </a:r>
            <a:r>
              <a:rPr lang="fr-BE" dirty="0" err="1"/>
              <a:t>different</a:t>
            </a:r>
            <a:r>
              <a:rPr lang="fr-BE" dirty="0"/>
              <a:t> directives</a:t>
            </a:r>
          </a:p>
          <a:p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654324"/>
              </p:ext>
            </p:extLst>
          </p:nvPr>
        </p:nvGraphicFramePr>
        <p:xfrm>
          <a:off x="971600" y="2276872"/>
          <a:ext cx="7200800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220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AIMDD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855375"/>
              </p:ext>
            </p:extLst>
          </p:nvPr>
        </p:nvGraphicFramePr>
        <p:xfrm>
          <a:off x="755576" y="2517977"/>
          <a:ext cx="7848872" cy="434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24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6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</a:t>
            </a:r>
            <a:r>
              <a:rPr lang="en-US" dirty="0" smtClean="0"/>
              <a:t>MDD</a:t>
            </a:r>
            <a:endParaRPr lang="en-US" dirty="0"/>
          </a:p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922213"/>
              </p:ext>
            </p:extLst>
          </p:nvPr>
        </p:nvGraphicFramePr>
        <p:xfrm>
          <a:off x="971600" y="2636911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950686"/>
              </p:ext>
            </p:extLst>
          </p:nvPr>
        </p:nvGraphicFramePr>
        <p:xfrm>
          <a:off x="683568" y="2531444"/>
          <a:ext cx="7848872" cy="392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88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</a:t>
            </a:r>
            <a:r>
              <a:rPr lang="en-US" dirty="0" smtClean="0"/>
              <a:t>IVDD</a:t>
            </a:r>
            <a:endParaRPr lang="en-US" dirty="0"/>
          </a:p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922213"/>
              </p:ext>
            </p:extLst>
          </p:nvPr>
        </p:nvGraphicFramePr>
        <p:xfrm>
          <a:off x="971600" y="2636911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908104"/>
              </p:ext>
            </p:extLst>
          </p:nvPr>
        </p:nvGraphicFramePr>
        <p:xfrm>
          <a:off x="899592" y="2531444"/>
          <a:ext cx="6768752" cy="392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73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New certificates issued in 2015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746858"/>
              </p:ext>
            </p:extLst>
          </p:nvPr>
        </p:nvGraphicFramePr>
        <p:xfrm>
          <a:off x="971600" y="2132856"/>
          <a:ext cx="7344816" cy="434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83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2015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9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New certificates issued 2010 – 12 – 13 – 14 – 15 </a:t>
            </a:r>
            <a:endParaRPr lang="fr-BE" dirty="0"/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Team-NB-MD-Survey-2015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914697"/>
              </p:ext>
            </p:extLst>
          </p:nvPr>
        </p:nvGraphicFramePr>
        <p:xfrm>
          <a:off x="683568" y="2004064"/>
          <a:ext cx="777686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35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3206</TotalTime>
  <Words>349</Words>
  <Application>Microsoft Office PowerPoint</Application>
  <PresentationFormat>Affichage à l'écran (4:3)</PresentationFormat>
  <Paragraphs>111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1_Modèle par défaut</vt:lpstr>
      <vt:lpstr>Modèle par défaut</vt:lpstr>
      <vt:lpstr>Medical Device Survey 2015  Data from 22 NBs</vt:lpstr>
      <vt:lpstr>Medical Device Survey 2015</vt:lpstr>
      <vt:lpstr>Medical Device Survey 2015</vt:lpstr>
      <vt:lpstr>Medical Device Survey 2015</vt:lpstr>
      <vt:lpstr>Medical Device Survey 2015</vt:lpstr>
      <vt:lpstr>Medical Device Survey 2015</vt:lpstr>
      <vt:lpstr>Medical Device Survey 2015</vt:lpstr>
      <vt:lpstr>Medical Device Survey 2015</vt:lpstr>
      <vt:lpstr>Medical Device Survey 2015</vt:lpstr>
      <vt:lpstr>Medical Device Survey 2015</vt:lpstr>
      <vt:lpstr>Medical Device Survey 2015</vt:lpstr>
      <vt:lpstr>Medical Device Survey 2015</vt:lpstr>
      <vt:lpstr>Medical Device Survey 2015</vt:lpstr>
      <vt:lpstr>Medical Device Survey 2015</vt:lpstr>
      <vt:lpstr>Medical Device Survey 2015</vt:lpstr>
      <vt:lpstr>Medical Device Survey 2015</vt:lpstr>
      <vt:lpstr>Medical Device Survey 2015</vt:lpstr>
      <vt:lpstr>Medical Device Survey 2015</vt:lpstr>
      <vt:lpstr>Medical Device Survey 2015</vt:lpstr>
      <vt:lpstr>Medical Device Survey 2015</vt:lpstr>
      <vt:lpstr>Medical Device Survey 2015</vt:lpstr>
    </vt:vector>
  </TitlesOfParts>
  <Company>QUASYS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ADir</dc:creator>
  <cp:lastModifiedBy>Assistant</cp:lastModifiedBy>
  <cp:revision>513</cp:revision>
  <cp:lastPrinted>2016-04-08T09:33:56Z</cp:lastPrinted>
  <dcterms:created xsi:type="dcterms:W3CDTF">2003-11-17T09:11:45Z</dcterms:created>
  <dcterms:modified xsi:type="dcterms:W3CDTF">2016-05-11T09:03:27Z</dcterms:modified>
</cp:coreProperties>
</file>